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5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5"/>
  </p:notesMasterIdLst>
  <p:sldIdLst>
    <p:sldId id="262" r:id="rId5"/>
    <p:sldId id="272" r:id="rId6"/>
    <p:sldId id="373" r:id="rId7"/>
    <p:sldId id="319" r:id="rId8"/>
    <p:sldId id="320" r:id="rId9"/>
    <p:sldId id="321" r:id="rId10"/>
    <p:sldId id="322" r:id="rId11"/>
    <p:sldId id="323" r:id="rId12"/>
    <p:sldId id="374" r:id="rId13"/>
    <p:sldId id="324" r:id="rId14"/>
    <p:sldId id="326" r:id="rId15"/>
    <p:sldId id="329" r:id="rId16"/>
    <p:sldId id="328" r:id="rId17"/>
    <p:sldId id="327" r:id="rId18"/>
    <p:sldId id="325" r:id="rId19"/>
    <p:sldId id="331" r:id="rId20"/>
    <p:sldId id="330" r:id="rId21"/>
    <p:sldId id="332" r:id="rId22"/>
    <p:sldId id="334" r:id="rId23"/>
    <p:sldId id="335" r:id="rId24"/>
    <p:sldId id="336" r:id="rId25"/>
    <p:sldId id="337" r:id="rId26"/>
    <p:sldId id="333" r:id="rId27"/>
    <p:sldId id="339" r:id="rId28"/>
    <p:sldId id="338" r:id="rId29"/>
    <p:sldId id="375" r:id="rId30"/>
    <p:sldId id="340" r:id="rId31"/>
    <p:sldId id="341" r:id="rId32"/>
    <p:sldId id="376" r:id="rId33"/>
    <p:sldId id="342" r:id="rId34"/>
    <p:sldId id="343" r:id="rId35"/>
    <p:sldId id="344" r:id="rId36"/>
    <p:sldId id="345" r:id="rId37"/>
    <p:sldId id="346" r:id="rId38"/>
    <p:sldId id="347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60" r:id="rId48"/>
    <p:sldId id="359" r:id="rId49"/>
    <p:sldId id="358" r:id="rId50"/>
    <p:sldId id="357" r:id="rId51"/>
    <p:sldId id="356" r:id="rId52"/>
    <p:sldId id="361" r:id="rId53"/>
    <p:sldId id="362" r:id="rId54"/>
    <p:sldId id="363" r:id="rId55"/>
    <p:sldId id="364" r:id="rId56"/>
    <p:sldId id="365" r:id="rId57"/>
    <p:sldId id="366" r:id="rId58"/>
    <p:sldId id="368" r:id="rId59"/>
    <p:sldId id="369" r:id="rId60"/>
    <p:sldId id="370" r:id="rId61"/>
    <p:sldId id="367" r:id="rId62"/>
    <p:sldId id="371" r:id="rId63"/>
    <p:sldId id="377" r:id="rId64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B9F4"/>
    <a:srgbClr val="B7D4F8"/>
    <a:srgbClr val="2A6BA6"/>
    <a:srgbClr val="5B9BD5"/>
    <a:srgbClr val="25282A"/>
    <a:srgbClr val="2891F9"/>
    <a:srgbClr val="682879"/>
    <a:srgbClr val="82B74B"/>
    <a:srgbClr val="266093"/>
    <a:srgbClr val="276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49" autoAdjust="0"/>
    <p:restoredTop sz="74459" autoAdjust="0"/>
  </p:normalViewPr>
  <p:slideViewPr>
    <p:cSldViewPr snapToGrid="0">
      <p:cViewPr varScale="1">
        <p:scale>
          <a:sx n="54" d="100"/>
          <a:sy n="54" d="100"/>
        </p:scale>
        <p:origin x="1430" y="53"/>
      </p:cViewPr>
      <p:guideLst/>
    </p:cSldViewPr>
  </p:slideViewPr>
  <p:outlineViewPr>
    <p:cViewPr>
      <p:scale>
        <a:sx n="33" d="100"/>
        <a:sy n="33" d="100"/>
      </p:scale>
      <p:origin x="0" y="-162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2612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783CDC-9738-4F11-A599-EFDA28F4B41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EBA2450-34F1-446C-9719-5CD9CEE6E3D8}">
      <dgm:prSet phldrT="[Text]"/>
      <dgm:spPr/>
      <dgm:t>
        <a:bodyPr/>
        <a:lstStyle/>
        <a:p>
          <a:r>
            <a:rPr lang="en-US" dirty="0"/>
            <a:t>Optimizing fleet and asset utilization</a:t>
          </a:r>
        </a:p>
      </dgm:t>
    </dgm:pt>
    <dgm:pt modelId="{52464E42-408F-4857-9486-D271E8FF8643}" type="parTrans" cxnId="{FE98267D-921C-4629-8EC5-C598F1BD5088}">
      <dgm:prSet/>
      <dgm:spPr/>
      <dgm:t>
        <a:bodyPr/>
        <a:lstStyle/>
        <a:p>
          <a:endParaRPr lang="en-US"/>
        </a:p>
      </dgm:t>
    </dgm:pt>
    <dgm:pt modelId="{204AC67C-2AC9-41B5-85F3-42CC326377F7}" type="sibTrans" cxnId="{FE98267D-921C-4629-8EC5-C598F1BD5088}">
      <dgm:prSet/>
      <dgm:spPr/>
      <dgm:t>
        <a:bodyPr/>
        <a:lstStyle/>
        <a:p>
          <a:endParaRPr lang="en-US"/>
        </a:p>
      </dgm:t>
    </dgm:pt>
    <dgm:pt modelId="{20F6307E-4860-48C7-8C23-18ECC9B3FB91}">
      <dgm:prSet phldrT="[Text]"/>
      <dgm:spPr/>
      <dgm:t>
        <a:bodyPr/>
        <a:lstStyle/>
        <a:p>
          <a:r>
            <a:rPr lang="en-US" dirty="0"/>
            <a:t>Reducing facility operating costs</a:t>
          </a:r>
        </a:p>
      </dgm:t>
    </dgm:pt>
    <dgm:pt modelId="{8DAA8CC4-7C84-47A5-82CA-C1B0689D0AE0}" type="parTrans" cxnId="{DFCD8114-84A8-4328-895D-F3B64A6DFE55}">
      <dgm:prSet/>
      <dgm:spPr/>
      <dgm:t>
        <a:bodyPr/>
        <a:lstStyle/>
        <a:p>
          <a:endParaRPr lang="en-US"/>
        </a:p>
      </dgm:t>
    </dgm:pt>
    <dgm:pt modelId="{740E1AB1-E00A-48D5-AA05-F17816D5B834}" type="sibTrans" cxnId="{DFCD8114-84A8-4328-895D-F3B64A6DFE55}">
      <dgm:prSet/>
      <dgm:spPr/>
      <dgm:t>
        <a:bodyPr/>
        <a:lstStyle/>
        <a:p>
          <a:endParaRPr lang="en-US"/>
        </a:p>
      </dgm:t>
    </dgm:pt>
    <dgm:pt modelId="{B0535DA2-EC76-4848-BE16-8B4A54F3A6FD}">
      <dgm:prSet phldrT="[Text]"/>
      <dgm:spPr/>
      <dgm:t>
        <a:bodyPr/>
        <a:lstStyle/>
        <a:p>
          <a:r>
            <a:rPr lang="en-US" dirty="0"/>
            <a:t>Improving safety and security</a:t>
          </a:r>
        </a:p>
      </dgm:t>
    </dgm:pt>
    <dgm:pt modelId="{5D714198-D070-49CE-ADB5-CF2893CBE8E9}" type="parTrans" cxnId="{43DA881C-3D7B-43AC-88EB-317C3A3D8617}">
      <dgm:prSet/>
      <dgm:spPr/>
      <dgm:t>
        <a:bodyPr/>
        <a:lstStyle/>
        <a:p>
          <a:endParaRPr lang="en-US"/>
        </a:p>
      </dgm:t>
    </dgm:pt>
    <dgm:pt modelId="{6B3DC8C6-13F2-49EE-A715-0D6476EBEC76}" type="sibTrans" cxnId="{43DA881C-3D7B-43AC-88EB-317C3A3D8617}">
      <dgm:prSet/>
      <dgm:spPr/>
      <dgm:t>
        <a:bodyPr/>
        <a:lstStyle/>
        <a:p>
          <a:endParaRPr lang="en-US"/>
        </a:p>
      </dgm:t>
    </dgm:pt>
    <dgm:pt modelId="{52688E2F-F925-4E8F-9937-C312FFA74173}">
      <dgm:prSet/>
      <dgm:spPr/>
      <dgm:t>
        <a:bodyPr/>
        <a:lstStyle/>
        <a:p>
          <a:r>
            <a:rPr lang="en-US" dirty="0"/>
            <a:t>Automating supply-chain processes</a:t>
          </a:r>
        </a:p>
      </dgm:t>
    </dgm:pt>
    <dgm:pt modelId="{8837C987-32D1-4876-B4B6-122612AF3515}" type="parTrans" cxnId="{BC579143-3BAF-4493-9085-F08A2CFAF797}">
      <dgm:prSet/>
      <dgm:spPr/>
      <dgm:t>
        <a:bodyPr/>
        <a:lstStyle/>
        <a:p>
          <a:endParaRPr lang="en-US"/>
        </a:p>
      </dgm:t>
    </dgm:pt>
    <dgm:pt modelId="{F96819F6-5257-4E04-8796-CB0BD3A48ADF}" type="sibTrans" cxnId="{BC579143-3BAF-4493-9085-F08A2CFAF797}">
      <dgm:prSet/>
      <dgm:spPr/>
      <dgm:t>
        <a:bodyPr/>
        <a:lstStyle/>
        <a:p>
          <a:endParaRPr lang="en-US"/>
        </a:p>
      </dgm:t>
    </dgm:pt>
    <dgm:pt modelId="{A502D087-96BB-471D-823A-62DD03602C6C}">
      <dgm:prSet/>
      <dgm:spPr/>
      <dgm:t>
        <a:bodyPr/>
        <a:lstStyle/>
        <a:p>
          <a:r>
            <a:rPr lang="en-US" dirty="0"/>
            <a:t>Building connected products and services</a:t>
          </a:r>
        </a:p>
      </dgm:t>
    </dgm:pt>
    <dgm:pt modelId="{8E9E991F-CB63-4A54-8764-929C038B0C6E}" type="parTrans" cxnId="{5ECA9002-627D-477B-A09F-EA0A2AA20762}">
      <dgm:prSet/>
      <dgm:spPr/>
      <dgm:t>
        <a:bodyPr/>
        <a:lstStyle/>
        <a:p>
          <a:endParaRPr lang="en-US"/>
        </a:p>
      </dgm:t>
    </dgm:pt>
    <dgm:pt modelId="{06241613-B64F-46F1-8150-E718C17D2A6D}" type="sibTrans" cxnId="{5ECA9002-627D-477B-A09F-EA0A2AA20762}">
      <dgm:prSet/>
      <dgm:spPr/>
      <dgm:t>
        <a:bodyPr/>
        <a:lstStyle/>
        <a:p>
          <a:endParaRPr lang="en-US"/>
        </a:p>
      </dgm:t>
    </dgm:pt>
    <dgm:pt modelId="{6092D78D-2A40-4E12-8A35-8ADC0C39A599}">
      <dgm:prSet/>
      <dgm:spPr/>
      <dgm:t>
        <a:bodyPr/>
        <a:lstStyle/>
        <a:p>
          <a:r>
            <a:rPr lang="en-US" dirty="0"/>
            <a:t>Improving cities and public spaces</a:t>
          </a:r>
        </a:p>
      </dgm:t>
    </dgm:pt>
    <dgm:pt modelId="{1DA2831E-A0A6-4CB8-9BF5-A128524092E9}" type="parTrans" cxnId="{5CC52DE5-F367-4708-B209-6CDF7D273ED1}">
      <dgm:prSet/>
      <dgm:spPr/>
      <dgm:t>
        <a:bodyPr/>
        <a:lstStyle/>
        <a:p>
          <a:endParaRPr lang="en-US"/>
        </a:p>
      </dgm:t>
    </dgm:pt>
    <dgm:pt modelId="{A66D56DE-1C32-44AD-874C-922E8E2454EB}" type="sibTrans" cxnId="{5CC52DE5-F367-4708-B209-6CDF7D273ED1}">
      <dgm:prSet/>
      <dgm:spPr/>
      <dgm:t>
        <a:bodyPr/>
        <a:lstStyle/>
        <a:p>
          <a:endParaRPr lang="en-US"/>
        </a:p>
      </dgm:t>
    </dgm:pt>
    <dgm:pt modelId="{EAC9C045-6E75-44D1-A1EF-C6F450F43870}" type="pres">
      <dgm:prSet presAssocID="{19783CDC-9738-4F11-A599-EFDA28F4B416}" presName="Name0" presStyleCnt="0">
        <dgm:presLayoutVars>
          <dgm:chMax val="7"/>
          <dgm:chPref val="7"/>
          <dgm:dir/>
        </dgm:presLayoutVars>
      </dgm:prSet>
      <dgm:spPr/>
    </dgm:pt>
    <dgm:pt modelId="{BD1E5D87-78AB-4172-8A19-E198DFF24CDC}" type="pres">
      <dgm:prSet presAssocID="{19783CDC-9738-4F11-A599-EFDA28F4B416}" presName="Name1" presStyleCnt="0"/>
      <dgm:spPr/>
    </dgm:pt>
    <dgm:pt modelId="{C224564B-034F-4702-AF52-5452BFCD4BF1}" type="pres">
      <dgm:prSet presAssocID="{19783CDC-9738-4F11-A599-EFDA28F4B416}" presName="cycle" presStyleCnt="0"/>
      <dgm:spPr/>
    </dgm:pt>
    <dgm:pt modelId="{32C8B12E-0B14-4FF1-AEAF-1762D9F353D0}" type="pres">
      <dgm:prSet presAssocID="{19783CDC-9738-4F11-A599-EFDA28F4B416}" presName="srcNode" presStyleLbl="node1" presStyleIdx="0" presStyleCnt="6"/>
      <dgm:spPr/>
    </dgm:pt>
    <dgm:pt modelId="{E458D9E5-A96E-4742-BEED-8DA28BB6FEE0}" type="pres">
      <dgm:prSet presAssocID="{19783CDC-9738-4F11-A599-EFDA28F4B416}" presName="conn" presStyleLbl="parChTrans1D2" presStyleIdx="0" presStyleCnt="1"/>
      <dgm:spPr/>
    </dgm:pt>
    <dgm:pt modelId="{F8B66071-502D-4A8E-8CC3-7D705C7FBA34}" type="pres">
      <dgm:prSet presAssocID="{19783CDC-9738-4F11-A599-EFDA28F4B416}" presName="extraNode" presStyleLbl="node1" presStyleIdx="0" presStyleCnt="6"/>
      <dgm:spPr/>
    </dgm:pt>
    <dgm:pt modelId="{3D5CDC7C-C912-4C68-83B7-33150EE3DAB5}" type="pres">
      <dgm:prSet presAssocID="{19783CDC-9738-4F11-A599-EFDA28F4B416}" presName="dstNode" presStyleLbl="node1" presStyleIdx="0" presStyleCnt="6"/>
      <dgm:spPr/>
    </dgm:pt>
    <dgm:pt modelId="{E34505D6-765C-4041-92A2-67EFF2E8606A}" type="pres">
      <dgm:prSet presAssocID="{EEBA2450-34F1-446C-9719-5CD9CEE6E3D8}" presName="text_1" presStyleLbl="node1" presStyleIdx="0" presStyleCnt="6">
        <dgm:presLayoutVars>
          <dgm:bulletEnabled val="1"/>
        </dgm:presLayoutVars>
      </dgm:prSet>
      <dgm:spPr/>
    </dgm:pt>
    <dgm:pt modelId="{D5F10401-F7F0-42D8-B679-3B96BA82FB95}" type="pres">
      <dgm:prSet presAssocID="{EEBA2450-34F1-446C-9719-5CD9CEE6E3D8}" presName="accent_1" presStyleCnt="0"/>
      <dgm:spPr/>
    </dgm:pt>
    <dgm:pt modelId="{FF3DE113-886A-424F-8AA8-20812C84EB81}" type="pres">
      <dgm:prSet presAssocID="{EEBA2450-34F1-446C-9719-5CD9CEE6E3D8}" presName="accentRepeatNode" presStyleLbl="solidFgAcc1" presStyleIdx="0" presStyleCnt="6"/>
      <dgm:spPr/>
    </dgm:pt>
    <dgm:pt modelId="{1523F690-0398-44DC-8FCC-9CADD1469865}" type="pres">
      <dgm:prSet presAssocID="{20F6307E-4860-48C7-8C23-18ECC9B3FB91}" presName="text_2" presStyleLbl="node1" presStyleIdx="1" presStyleCnt="6">
        <dgm:presLayoutVars>
          <dgm:bulletEnabled val="1"/>
        </dgm:presLayoutVars>
      </dgm:prSet>
      <dgm:spPr/>
    </dgm:pt>
    <dgm:pt modelId="{2FC78351-2DC7-4CF8-8009-70AAA5F39A2F}" type="pres">
      <dgm:prSet presAssocID="{20F6307E-4860-48C7-8C23-18ECC9B3FB91}" presName="accent_2" presStyleCnt="0"/>
      <dgm:spPr/>
    </dgm:pt>
    <dgm:pt modelId="{83E17810-83F7-4713-B8A2-A6B749F495FA}" type="pres">
      <dgm:prSet presAssocID="{20F6307E-4860-48C7-8C23-18ECC9B3FB91}" presName="accentRepeatNode" presStyleLbl="solidFgAcc1" presStyleIdx="1" presStyleCnt="6"/>
      <dgm:spPr/>
    </dgm:pt>
    <dgm:pt modelId="{ECD3A7AE-2E0D-4E85-A8BA-AE18EC9BB873}" type="pres">
      <dgm:prSet presAssocID="{B0535DA2-EC76-4848-BE16-8B4A54F3A6FD}" presName="text_3" presStyleLbl="node1" presStyleIdx="2" presStyleCnt="6">
        <dgm:presLayoutVars>
          <dgm:bulletEnabled val="1"/>
        </dgm:presLayoutVars>
      </dgm:prSet>
      <dgm:spPr/>
    </dgm:pt>
    <dgm:pt modelId="{CFA9AD8C-0FA5-4B35-A132-A392F83BC783}" type="pres">
      <dgm:prSet presAssocID="{B0535DA2-EC76-4848-BE16-8B4A54F3A6FD}" presName="accent_3" presStyleCnt="0"/>
      <dgm:spPr/>
    </dgm:pt>
    <dgm:pt modelId="{2F737868-B2FF-470D-BADA-4774D9DDAF26}" type="pres">
      <dgm:prSet presAssocID="{B0535DA2-EC76-4848-BE16-8B4A54F3A6FD}" presName="accentRepeatNode" presStyleLbl="solidFgAcc1" presStyleIdx="2" presStyleCnt="6"/>
      <dgm:spPr/>
    </dgm:pt>
    <dgm:pt modelId="{FE602947-A6BA-4FBE-8E6B-F4AA1E09DAF6}" type="pres">
      <dgm:prSet presAssocID="{52688E2F-F925-4E8F-9937-C312FFA74173}" presName="text_4" presStyleLbl="node1" presStyleIdx="3" presStyleCnt="6">
        <dgm:presLayoutVars>
          <dgm:bulletEnabled val="1"/>
        </dgm:presLayoutVars>
      </dgm:prSet>
      <dgm:spPr/>
    </dgm:pt>
    <dgm:pt modelId="{DD0E00C4-9A0D-4C5D-A341-3ADA361572B8}" type="pres">
      <dgm:prSet presAssocID="{52688E2F-F925-4E8F-9937-C312FFA74173}" presName="accent_4" presStyleCnt="0"/>
      <dgm:spPr/>
    </dgm:pt>
    <dgm:pt modelId="{1F756C6F-7318-46EA-A69B-87B1868750CB}" type="pres">
      <dgm:prSet presAssocID="{52688E2F-F925-4E8F-9937-C312FFA74173}" presName="accentRepeatNode" presStyleLbl="solidFgAcc1" presStyleIdx="3" presStyleCnt="6"/>
      <dgm:spPr/>
    </dgm:pt>
    <dgm:pt modelId="{519ACD72-ADEE-477D-9D8A-1CC6A854C59C}" type="pres">
      <dgm:prSet presAssocID="{A502D087-96BB-471D-823A-62DD03602C6C}" presName="text_5" presStyleLbl="node1" presStyleIdx="4" presStyleCnt="6">
        <dgm:presLayoutVars>
          <dgm:bulletEnabled val="1"/>
        </dgm:presLayoutVars>
      </dgm:prSet>
      <dgm:spPr/>
    </dgm:pt>
    <dgm:pt modelId="{FAAC3B30-53BB-4EB3-B746-04C1AC6F8389}" type="pres">
      <dgm:prSet presAssocID="{A502D087-96BB-471D-823A-62DD03602C6C}" presName="accent_5" presStyleCnt="0"/>
      <dgm:spPr/>
    </dgm:pt>
    <dgm:pt modelId="{07998975-D9B0-4964-B766-E8B4B2C4C8F6}" type="pres">
      <dgm:prSet presAssocID="{A502D087-96BB-471D-823A-62DD03602C6C}" presName="accentRepeatNode" presStyleLbl="solidFgAcc1" presStyleIdx="4" presStyleCnt="6"/>
      <dgm:spPr/>
    </dgm:pt>
    <dgm:pt modelId="{F35A395C-D65F-4D6D-BD03-6885AD3C5A7D}" type="pres">
      <dgm:prSet presAssocID="{6092D78D-2A40-4E12-8A35-8ADC0C39A599}" presName="text_6" presStyleLbl="node1" presStyleIdx="5" presStyleCnt="6">
        <dgm:presLayoutVars>
          <dgm:bulletEnabled val="1"/>
        </dgm:presLayoutVars>
      </dgm:prSet>
      <dgm:spPr/>
    </dgm:pt>
    <dgm:pt modelId="{2E2A380C-4E1D-4989-800E-02240CC2E344}" type="pres">
      <dgm:prSet presAssocID="{6092D78D-2A40-4E12-8A35-8ADC0C39A599}" presName="accent_6" presStyleCnt="0"/>
      <dgm:spPr/>
    </dgm:pt>
    <dgm:pt modelId="{E28EC5DE-8720-4D14-AE2D-DE99E13F290E}" type="pres">
      <dgm:prSet presAssocID="{6092D78D-2A40-4E12-8A35-8ADC0C39A599}" presName="accentRepeatNode" presStyleLbl="solidFgAcc1" presStyleIdx="5" presStyleCnt="6"/>
      <dgm:spPr/>
    </dgm:pt>
  </dgm:ptLst>
  <dgm:cxnLst>
    <dgm:cxn modelId="{43DA881C-3D7B-43AC-88EB-317C3A3D8617}" srcId="{19783CDC-9738-4F11-A599-EFDA28F4B416}" destId="{B0535DA2-EC76-4848-BE16-8B4A54F3A6FD}" srcOrd="2" destOrd="0" parTransId="{5D714198-D070-49CE-ADB5-CF2893CBE8E9}" sibTransId="{6B3DC8C6-13F2-49EE-A715-0D6476EBEC76}"/>
    <dgm:cxn modelId="{5158F7C8-5FAC-44AE-B2B8-9DBEA2513B46}" type="presOf" srcId="{19783CDC-9738-4F11-A599-EFDA28F4B416}" destId="{EAC9C045-6E75-44D1-A1EF-C6F450F43870}" srcOrd="0" destOrd="0" presId="urn:microsoft.com/office/officeart/2008/layout/VerticalCurvedList"/>
    <dgm:cxn modelId="{06D52EA5-F53C-4A98-8AD7-768D6BC1E54C}" type="presOf" srcId="{204AC67C-2AC9-41B5-85F3-42CC326377F7}" destId="{E458D9E5-A96E-4742-BEED-8DA28BB6FEE0}" srcOrd="0" destOrd="0" presId="urn:microsoft.com/office/officeart/2008/layout/VerticalCurvedList"/>
    <dgm:cxn modelId="{5CC52DE5-F367-4708-B209-6CDF7D273ED1}" srcId="{19783CDC-9738-4F11-A599-EFDA28F4B416}" destId="{6092D78D-2A40-4E12-8A35-8ADC0C39A599}" srcOrd="5" destOrd="0" parTransId="{1DA2831E-A0A6-4CB8-9BF5-A128524092E9}" sibTransId="{A66D56DE-1C32-44AD-874C-922E8E2454EB}"/>
    <dgm:cxn modelId="{5ECA9002-627D-477B-A09F-EA0A2AA20762}" srcId="{19783CDC-9738-4F11-A599-EFDA28F4B416}" destId="{A502D087-96BB-471D-823A-62DD03602C6C}" srcOrd="4" destOrd="0" parTransId="{8E9E991F-CB63-4A54-8764-929C038B0C6E}" sibTransId="{06241613-B64F-46F1-8150-E718C17D2A6D}"/>
    <dgm:cxn modelId="{DFDFC901-539C-4E5E-9A7B-FAB4E0E7AE3A}" type="presOf" srcId="{EEBA2450-34F1-446C-9719-5CD9CEE6E3D8}" destId="{E34505D6-765C-4041-92A2-67EFF2E8606A}" srcOrd="0" destOrd="0" presId="urn:microsoft.com/office/officeart/2008/layout/VerticalCurvedList"/>
    <dgm:cxn modelId="{F4C2B001-12E4-43CE-85DF-8815D2FDFD10}" type="presOf" srcId="{B0535DA2-EC76-4848-BE16-8B4A54F3A6FD}" destId="{ECD3A7AE-2E0D-4E85-A8BA-AE18EC9BB873}" srcOrd="0" destOrd="0" presId="urn:microsoft.com/office/officeart/2008/layout/VerticalCurvedList"/>
    <dgm:cxn modelId="{DFCD8114-84A8-4328-895D-F3B64A6DFE55}" srcId="{19783CDC-9738-4F11-A599-EFDA28F4B416}" destId="{20F6307E-4860-48C7-8C23-18ECC9B3FB91}" srcOrd="1" destOrd="0" parTransId="{8DAA8CC4-7C84-47A5-82CA-C1B0689D0AE0}" sibTransId="{740E1AB1-E00A-48D5-AA05-F17816D5B834}"/>
    <dgm:cxn modelId="{FE98267D-921C-4629-8EC5-C598F1BD5088}" srcId="{19783CDC-9738-4F11-A599-EFDA28F4B416}" destId="{EEBA2450-34F1-446C-9719-5CD9CEE6E3D8}" srcOrd="0" destOrd="0" parTransId="{52464E42-408F-4857-9486-D271E8FF8643}" sibTransId="{204AC67C-2AC9-41B5-85F3-42CC326377F7}"/>
    <dgm:cxn modelId="{625CD6E1-E15D-48FD-8C25-F2536C06FF9D}" type="presOf" srcId="{6092D78D-2A40-4E12-8A35-8ADC0C39A599}" destId="{F35A395C-D65F-4D6D-BD03-6885AD3C5A7D}" srcOrd="0" destOrd="0" presId="urn:microsoft.com/office/officeart/2008/layout/VerticalCurvedList"/>
    <dgm:cxn modelId="{981B8AF3-D9A3-4082-B845-4363258D8B4F}" type="presOf" srcId="{52688E2F-F925-4E8F-9937-C312FFA74173}" destId="{FE602947-A6BA-4FBE-8E6B-F4AA1E09DAF6}" srcOrd="0" destOrd="0" presId="urn:microsoft.com/office/officeart/2008/layout/VerticalCurvedList"/>
    <dgm:cxn modelId="{BC579143-3BAF-4493-9085-F08A2CFAF797}" srcId="{19783CDC-9738-4F11-A599-EFDA28F4B416}" destId="{52688E2F-F925-4E8F-9937-C312FFA74173}" srcOrd="3" destOrd="0" parTransId="{8837C987-32D1-4876-B4B6-122612AF3515}" sibTransId="{F96819F6-5257-4E04-8796-CB0BD3A48ADF}"/>
    <dgm:cxn modelId="{FDDFA928-157E-4A20-B957-1A2D1A646872}" type="presOf" srcId="{A502D087-96BB-471D-823A-62DD03602C6C}" destId="{519ACD72-ADEE-477D-9D8A-1CC6A854C59C}" srcOrd="0" destOrd="0" presId="urn:microsoft.com/office/officeart/2008/layout/VerticalCurvedList"/>
    <dgm:cxn modelId="{23A2FBB6-79A9-4A07-ABCD-C6DED007343C}" type="presOf" srcId="{20F6307E-4860-48C7-8C23-18ECC9B3FB91}" destId="{1523F690-0398-44DC-8FCC-9CADD1469865}" srcOrd="0" destOrd="0" presId="urn:microsoft.com/office/officeart/2008/layout/VerticalCurvedList"/>
    <dgm:cxn modelId="{16DFD7D6-6B27-4A4C-AE73-1B76903195D3}" type="presParOf" srcId="{EAC9C045-6E75-44D1-A1EF-C6F450F43870}" destId="{BD1E5D87-78AB-4172-8A19-E198DFF24CDC}" srcOrd="0" destOrd="0" presId="urn:microsoft.com/office/officeart/2008/layout/VerticalCurvedList"/>
    <dgm:cxn modelId="{3EFAC950-5060-46D2-8169-242977BE3794}" type="presParOf" srcId="{BD1E5D87-78AB-4172-8A19-E198DFF24CDC}" destId="{C224564B-034F-4702-AF52-5452BFCD4BF1}" srcOrd="0" destOrd="0" presId="urn:microsoft.com/office/officeart/2008/layout/VerticalCurvedList"/>
    <dgm:cxn modelId="{AB159638-D295-44E5-AFF4-4390170C28F8}" type="presParOf" srcId="{C224564B-034F-4702-AF52-5452BFCD4BF1}" destId="{32C8B12E-0B14-4FF1-AEAF-1762D9F353D0}" srcOrd="0" destOrd="0" presId="urn:microsoft.com/office/officeart/2008/layout/VerticalCurvedList"/>
    <dgm:cxn modelId="{2B8B7923-445A-4866-A780-910265233E71}" type="presParOf" srcId="{C224564B-034F-4702-AF52-5452BFCD4BF1}" destId="{E458D9E5-A96E-4742-BEED-8DA28BB6FEE0}" srcOrd="1" destOrd="0" presId="urn:microsoft.com/office/officeart/2008/layout/VerticalCurvedList"/>
    <dgm:cxn modelId="{8664B568-C18F-469F-9C3F-CE49E62915C0}" type="presParOf" srcId="{C224564B-034F-4702-AF52-5452BFCD4BF1}" destId="{F8B66071-502D-4A8E-8CC3-7D705C7FBA34}" srcOrd="2" destOrd="0" presId="urn:microsoft.com/office/officeart/2008/layout/VerticalCurvedList"/>
    <dgm:cxn modelId="{1F195855-0A4E-404C-85CE-B0AEC1F521AB}" type="presParOf" srcId="{C224564B-034F-4702-AF52-5452BFCD4BF1}" destId="{3D5CDC7C-C912-4C68-83B7-33150EE3DAB5}" srcOrd="3" destOrd="0" presId="urn:microsoft.com/office/officeart/2008/layout/VerticalCurvedList"/>
    <dgm:cxn modelId="{164CFBF0-9EF7-4D12-8FC6-3A602F7AD0A5}" type="presParOf" srcId="{BD1E5D87-78AB-4172-8A19-E198DFF24CDC}" destId="{E34505D6-765C-4041-92A2-67EFF2E8606A}" srcOrd="1" destOrd="0" presId="urn:microsoft.com/office/officeart/2008/layout/VerticalCurvedList"/>
    <dgm:cxn modelId="{E1050EA1-B308-448B-82F3-88162D9A32B7}" type="presParOf" srcId="{BD1E5D87-78AB-4172-8A19-E198DFF24CDC}" destId="{D5F10401-F7F0-42D8-B679-3B96BA82FB95}" srcOrd="2" destOrd="0" presId="urn:microsoft.com/office/officeart/2008/layout/VerticalCurvedList"/>
    <dgm:cxn modelId="{560BE361-A399-493C-9920-5421AB4B6EA9}" type="presParOf" srcId="{D5F10401-F7F0-42D8-B679-3B96BA82FB95}" destId="{FF3DE113-886A-424F-8AA8-20812C84EB81}" srcOrd="0" destOrd="0" presId="urn:microsoft.com/office/officeart/2008/layout/VerticalCurvedList"/>
    <dgm:cxn modelId="{56880237-B677-4D83-B2D3-5DC33CF373CF}" type="presParOf" srcId="{BD1E5D87-78AB-4172-8A19-E198DFF24CDC}" destId="{1523F690-0398-44DC-8FCC-9CADD1469865}" srcOrd="3" destOrd="0" presId="urn:microsoft.com/office/officeart/2008/layout/VerticalCurvedList"/>
    <dgm:cxn modelId="{8EB1C6EC-B220-486A-9F0D-D6025B044A4B}" type="presParOf" srcId="{BD1E5D87-78AB-4172-8A19-E198DFF24CDC}" destId="{2FC78351-2DC7-4CF8-8009-70AAA5F39A2F}" srcOrd="4" destOrd="0" presId="urn:microsoft.com/office/officeart/2008/layout/VerticalCurvedList"/>
    <dgm:cxn modelId="{71BCA309-CD21-4B96-BC40-DDC27488BBE2}" type="presParOf" srcId="{2FC78351-2DC7-4CF8-8009-70AAA5F39A2F}" destId="{83E17810-83F7-4713-B8A2-A6B749F495FA}" srcOrd="0" destOrd="0" presId="urn:microsoft.com/office/officeart/2008/layout/VerticalCurvedList"/>
    <dgm:cxn modelId="{1CA9D34E-8768-4BB0-8148-941C8DDD76D4}" type="presParOf" srcId="{BD1E5D87-78AB-4172-8A19-E198DFF24CDC}" destId="{ECD3A7AE-2E0D-4E85-A8BA-AE18EC9BB873}" srcOrd="5" destOrd="0" presId="urn:microsoft.com/office/officeart/2008/layout/VerticalCurvedList"/>
    <dgm:cxn modelId="{4D50ED7E-8156-4F4E-A448-348A4A8624D8}" type="presParOf" srcId="{BD1E5D87-78AB-4172-8A19-E198DFF24CDC}" destId="{CFA9AD8C-0FA5-4B35-A132-A392F83BC783}" srcOrd="6" destOrd="0" presId="urn:microsoft.com/office/officeart/2008/layout/VerticalCurvedList"/>
    <dgm:cxn modelId="{339E12DC-F25C-4602-96FE-82E7991C2124}" type="presParOf" srcId="{CFA9AD8C-0FA5-4B35-A132-A392F83BC783}" destId="{2F737868-B2FF-470D-BADA-4774D9DDAF26}" srcOrd="0" destOrd="0" presId="urn:microsoft.com/office/officeart/2008/layout/VerticalCurvedList"/>
    <dgm:cxn modelId="{A8EA249E-9787-49D7-856E-574C3609419D}" type="presParOf" srcId="{BD1E5D87-78AB-4172-8A19-E198DFF24CDC}" destId="{FE602947-A6BA-4FBE-8E6B-F4AA1E09DAF6}" srcOrd="7" destOrd="0" presId="urn:microsoft.com/office/officeart/2008/layout/VerticalCurvedList"/>
    <dgm:cxn modelId="{0F9BBD9E-4446-4D94-B17C-965EAC798376}" type="presParOf" srcId="{BD1E5D87-78AB-4172-8A19-E198DFF24CDC}" destId="{DD0E00C4-9A0D-4C5D-A341-3ADA361572B8}" srcOrd="8" destOrd="0" presId="urn:microsoft.com/office/officeart/2008/layout/VerticalCurvedList"/>
    <dgm:cxn modelId="{9CE1EC19-C44F-4932-A005-453C7EBBDFFF}" type="presParOf" srcId="{DD0E00C4-9A0D-4C5D-A341-3ADA361572B8}" destId="{1F756C6F-7318-46EA-A69B-87B1868750CB}" srcOrd="0" destOrd="0" presId="urn:microsoft.com/office/officeart/2008/layout/VerticalCurvedList"/>
    <dgm:cxn modelId="{DC654072-0BC2-49F6-9A4E-9BF385BB0F30}" type="presParOf" srcId="{BD1E5D87-78AB-4172-8A19-E198DFF24CDC}" destId="{519ACD72-ADEE-477D-9D8A-1CC6A854C59C}" srcOrd="9" destOrd="0" presId="urn:microsoft.com/office/officeart/2008/layout/VerticalCurvedList"/>
    <dgm:cxn modelId="{DBF454AD-6915-4E17-8835-E55BECFEE998}" type="presParOf" srcId="{BD1E5D87-78AB-4172-8A19-E198DFF24CDC}" destId="{FAAC3B30-53BB-4EB3-B746-04C1AC6F8389}" srcOrd="10" destOrd="0" presId="urn:microsoft.com/office/officeart/2008/layout/VerticalCurvedList"/>
    <dgm:cxn modelId="{D39C44A4-DB17-45B6-B13D-0A7F9E2690C3}" type="presParOf" srcId="{FAAC3B30-53BB-4EB3-B746-04C1AC6F8389}" destId="{07998975-D9B0-4964-B766-E8B4B2C4C8F6}" srcOrd="0" destOrd="0" presId="urn:microsoft.com/office/officeart/2008/layout/VerticalCurvedList"/>
    <dgm:cxn modelId="{6AA76A9B-AB21-4817-AA74-C6D60A7E6A2F}" type="presParOf" srcId="{BD1E5D87-78AB-4172-8A19-E198DFF24CDC}" destId="{F35A395C-D65F-4D6D-BD03-6885AD3C5A7D}" srcOrd="11" destOrd="0" presId="urn:microsoft.com/office/officeart/2008/layout/VerticalCurvedList"/>
    <dgm:cxn modelId="{192D4BE8-4206-419C-A1F2-A8556476C873}" type="presParOf" srcId="{BD1E5D87-78AB-4172-8A19-E198DFF24CDC}" destId="{2E2A380C-4E1D-4989-800E-02240CC2E344}" srcOrd="12" destOrd="0" presId="urn:microsoft.com/office/officeart/2008/layout/VerticalCurvedList"/>
    <dgm:cxn modelId="{1BAC1CEA-C071-4E0E-AB0E-BD8AA0134380}" type="presParOf" srcId="{2E2A380C-4E1D-4989-800E-02240CC2E344}" destId="{E28EC5DE-8720-4D14-AE2D-DE99E13F29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C2DEF76-1021-4207-B3E2-9E567577EF9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3FA56C-98A7-4817-8A26-983FBF95A76B}">
      <dgm:prSet phldrT="[Text]" custT="1"/>
      <dgm:spPr/>
      <dgm:t>
        <a:bodyPr/>
        <a:lstStyle/>
        <a:p>
          <a:r>
            <a:rPr lang="en-US" sz="3600" dirty="0"/>
            <a:t>Is the new point an Outlier?</a:t>
          </a:r>
        </a:p>
      </dgm:t>
    </dgm:pt>
    <dgm:pt modelId="{F2C63AEB-0AB9-4DD5-AD90-47928079CA64}" type="parTrans" cxnId="{22CA0E51-7054-47A4-9D64-1BDC9CFB7933}">
      <dgm:prSet/>
      <dgm:spPr/>
      <dgm:t>
        <a:bodyPr/>
        <a:lstStyle/>
        <a:p>
          <a:endParaRPr lang="en-US" sz="1600"/>
        </a:p>
      </dgm:t>
    </dgm:pt>
    <dgm:pt modelId="{EE78F138-2B7A-46CE-AAE7-23939D61AEE6}" type="sibTrans" cxnId="{22CA0E51-7054-47A4-9D64-1BDC9CFB7933}">
      <dgm:prSet/>
      <dgm:spPr/>
      <dgm:t>
        <a:bodyPr/>
        <a:lstStyle/>
        <a:p>
          <a:endParaRPr lang="en-US" sz="1600"/>
        </a:p>
      </dgm:t>
    </dgm:pt>
    <dgm:pt modelId="{8A634AD5-F158-44CC-9778-DA4D69CC0C62}">
      <dgm:prSet phldrT="[Text]" custT="1"/>
      <dgm:spPr/>
      <dgm:t>
        <a:bodyPr/>
        <a:lstStyle/>
        <a:p>
          <a:r>
            <a:rPr lang="en-US" sz="3200" dirty="0"/>
            <a:t>Pattern Recognition: Measure the distance to the previous data.</a:t>
          </a:r>
        </a:p>
      </dgm:t>
    </dgm:pt>
    <dgm:pt modelId="{1D800829-BEE2-4D7E-BFAD-64205C0FDF05}" type="parTrans" cxnId="{DE95E01C-A445-488A-AB70-E598B334F221}">
      <dgm:prSet/>
      <dgm:spPr/>
      <dgm:t>
        <a:bodyPr/>
        <a:lstStyle/>
        <a:p>
          <a:endParaRPr lang="en-US" sz="1600"/>
        </a:p>
      </dgm:t>
    </dgm:pt>
    <dgm:pt modelId="{2984C8BC-4FCA-4EB0-804F-943376DDA99E}" type="sibTrans" cxnId="{DE95E01C-A445-488A-AB70-E598B334F221}">
      <dgm:prSet/>
      <dgm:spPr/>
      <dgm:t>
        <a:bodyPr/>
        <a:lstStyle/>
        <a:p>
          <a:endParaRPr lang="en-US" sz="1600"/>
        </a:p>
      </dgm:t>
    </dgm:pt>
    <dgm:pt modelId="{7E11256C-D990-4CEB-9B23-DD34481E69CD}">
      <dgm:prSet phldrT="[Text]" custT="1"/>
      <dgm:spPr/>
      <dgm:t>
        <a:bodyPr/>
        <a:lstStyle/>
        <a:p>
          <a:r>
            <a:rPr lang="en-US" sz="3200" dirty="0"/>
            <a:t>If the distance is larger than the group size, it may be an ou</a:t>
          </a:r>
          <a:r>
            <a:rPr lang="en-US" sz="2800" dirty="0"/>
            <a:t>tlier.</a:t>
          </a:r>
        </a:p>
      </dgm:t>
    </dgm:pt>
    <dgm:pt modelId="{3C84CC78-1BD5-42AC-B7BC-B4EED623F516}" type="parTrans" cxnId="{6B29D4D4-B88F-4E68-B9CD-55C3D5D63698}">
      <dgm:prSet/>
      <dgm:spPr/>
      <dgm:t>
        <a:bodyPr/>
        <a:lstStyle/>
        <a:p>
          <a:endParaRPr lang="en-US" sz="1600"/>
        </a:p>
      </dgm:t>
    </dgm:pt>
    <dgm:pt modelId="{40003746-D415-42BF-B646-A4BE319A2325}" type="sibTrans" cxnId="{6B29D4D4-B88F-4E68-B9CD-55C3D5D63698}">
      <dgm:prSet/>
      <dgm:spPr/>
      <dgm:t>
        <a:bodyPr/>
        <a:lstStyle/>
        <a:p>
          <a:endParaRPr lang="en-US" sz="1600"/>
        </a:p>
      </dgm:t>
    </dgm:pt>
    <dgm:pt modelId="{F9DD2F59-6FBC-4C84-87C4-AACF9FE9FFD9}" type="pres">
      <dgm:prSet presAssocID="{9C2DEF76-1021-4207-B3E2-9E567577EF9C}" presName="Name0" presStyleCnt="0">
        <dgm:presLayoutVars>
          <dgm:dir/>
          <dgm:animLvl val="lvl"/>
          <dgm:resizeHandles val="exact"/>
        </dgm:presLayoutVars>
      </dgm:prSet>
      <dgm:spPr/>
    </dgm:pt>
    <dgm:pt modelId="{715A00AE-A69D-4D19-863C-F21734D3128E}" type="pres">
      <dgm:prSet presAssocID="{7E11256C-D990-4CEB-9B23-DD34481E69CD}" presName="boxAndChildren" presStyleCnt="0"/>
      <dgm:spPr/>
    </dgm:pt>
    <dgm:pt modelId="{5A14BC53-D2D7-4146-91D3-547B12818C0B}" type="pres">
      <dgm:prSet presAssocID="{7E11256C-D990-4CEB-9B23-DD34481E69CD}" presName="parentTextBox" presStyleLbl="node1" presStyleIdx="0" presStyleCnt="3"/>
      <dgm:spPr/>
    </dgm:pt>
    <dgm:pt modelId="{CDD688E1-B491-41DE-89CA-0D78C984590E}" type="pres">
      <dgm:prSet presAssocID="{2984C8BC-4FCA-4EB0-804F-943376DDA99E}" presName="sp" presStyleCnt="0"/>
      <dgm:spPr/>
    </dgm:pt>
    <dgm:pt modelId="{EEEC1DC7-0B8C-4DBA-9AE3-F19178B2E224}" type="pres">
      <dgm:prSet presAssocID="{8A634AD5-F158-44CC-9778-DA4D69CC0C62}" presName="arrowAndChildren" presStyleCnt="0"/>
      <dgm:spPr/>
    </dgm:pt>
    <dgm:pt modelId="{38C06CB2-760D-44CF-8EAE-5CBE8029CB71}" type="pres">
      <dgm:prSet presAssocID="{8A634AD5-F158-44CC-9778-DA4D69CC0C62}" presName="parentTextArrow" presStyleLbl="node1" presStyleIdx="1" presStyleCnt="3"/>
      <dgm:spPr/>
    </dgm:pt>
    <dgm:pt modelId="{42DA32C1-CFC0-4E8C-A8C7-EC6CF653353D}" type="pres">
      <dgm:prSet presAssocID="{EE78F138-2B7A-46CE-AAE7-23939D61AEE6}" presName="sp" presStyleCnt="0"/>
      <dgm:spPr/>
    </dgm:pt>
    <dgm:pt modelId="{65EF642B-161F-4357-B271-2379341C08B8}" type="pres">
      <dgm:prSet presAssocID="{433FA56C-98A7-4817-8A26-983FBF95A76B}" presName="arrowAndChildren" presStyleCnt="0"/>
      <dgm:spPr/>
    </dgm:pt>
    <dgm:pt modelId="{AD37501F-F868-4EF9-AC0F-720F64B4BFB0}" type="pres">
      <dgm:prSet presAssocID="{433FA56C-98A7-4817-8A26-983FBF95A76B}" presName="parentTextArrow" presStyleLbl="node1" presStyleIdx="2" presStyleCnt="3"/>
      <dgm:spPr/>
    </dgm:pt>
  </dgm:ptLst>
  <dgm:cxnLst>
    <dgm:cxn modelId="{86194EA5-9E7A-4B68-A65F-028E66AA026C}" type="presOf" srcId="{8A634AD5-F158-44CC-9778-DA4D69CC0C62}" destId="{38C06CB2-760D-44CF-8EAE-5CBE8029CB71}" srcOrd="0" destOrd="0" presId="urn:microsoft.com/office/officeart/2005/8/layout/process4"/>
    <dgm:cxn modelId="{528E3709-E9B8-490A-90B3-5DCC125D9F0C}" type="presOf" srcId="{7E11256C-D990-4CEB-9B23-DD34481E69CD}" destId="{5A14BC53-D2D7-4146-91D3-547B12818C0B}" srcOrd="0" destOrd="0" presId="urn:microsoft.com/office/officeart/2005/8/layout/process4"/>
    <dgm:cxn modelId="{578FADF5-4102-4666-9C7A-1BF7B8685B50}" type="presOf" srcId="{433FA56C-98A7-4817-8A26-983FBF95A76B}" destId="{AD37501F-F868-4EF9-AC0F-720F64B4BFB0}" srcOrd="0" destOrd="0" presId="urn:microsoft.com/office/officeart/2005/8/layout/process4"/>
    <dgm:cxn modelId="{6B29D4D4-B88F-4E68-B9CD-55C3D5D63698}" srcId="{9C2DEF76-1021-4207-B3E2-9E567577EF9C}" destId="{7E11256C-D990-4CEB-9B23-DD34481E69CD}" srcOrd="2" destOrd="0" parTransId="{3C84CC78-1BD5-42AC-B7BC-B4EED623F516}" sibTransId="{40003746-D415-42BF-B646-A4BE319A2325}"/>
    <dgm:cxn modelId="{DE95E01C-A445-488A-AB70-E598B334F221}" srcId="{9C2DEF76-1021-4207-B3E2-9E567577EF9C}" destId="{8A634AD5-F158-44CC-9778-DA4D69CC0C62}" srcOrd="1" destOrd="0" parTransId="{1D800829-BEE2-4D7E-BFAD-64205C0FDF05}" sibTransId="{2984C8BC-4FCA-4EB0-804F-943376DDA99E}"/>
    <dgm:cxn modelId="{22CA0E51-7054-47A4-9D64-1BDC9CFB7933}" srcId="{9C2DEF76-1021-4207-B3E2-9E567577EF9C}" destId="{433FA56C-98A7-4817-8A26-983FBF95A76B}" srcOrd="0" destOrd="0" parTransId="{F2C63AEB-0AB9-4DD5-AD90-47928079CA64}" sibTransId="{EE78F138-2B7A-46CE-AAE7-23939D61AEE6}"/>
    <dgm:cxn modelId="{BE60D197-658F-451D-92A1-7E167B34BB1E}" type="presOf" srcId="{9C2DEF76-1021-4207-B3E2-9E567577EF9C}" destId="{F9DD2F59-6FBC-4C84-87C4-AACF9FE9FFD9}" srcOrd="0" destOrd="0" presId="urn:microsoft.com/office/officeart/2005/8/layout/process4"/>
    <dgm:cxn modelId="{DB04A710-D53E-4B67-B9E8-72E421603C6F}" type="presParOf" srcId="{F9DD2F59-6FBC-4C84-87C4-AACF9FE9FFD9}" destId="{715A00AE-A69D-4D19-863C-F21734D3128E}" srcOrd="0" destOrd="0" presId="urn:microsoft.com/office/officeart/2005/8/layout/process4"/>
    <dgm:cxn modelId="{E6A56378-2394-454D-A51B-6F89348E9CCE}" type="presParOf" srcId="{715A00AE-A69D-4D19-863C-F21734D3128E}" destId="{5A14BC53-D2D7-4146-91D3-547B12818C0B}" srcOrd="0" destOrd="0" presId="urn:microsoft.com/office/officeart/2005/8/layout/process4"/>
    <dgm:cxn modelId="{8AC0F7DC-E936-4AF8-9458-30B0F2B2BBC0}" type="presParOf" srcId="{F9DD2F59-6FBC-4C84-87C4-AACF9FE9FFD9}" destId="{CDD688E1-B491-41DE-89CA-0D78C984590E}" srcOrd="1" destOrd="0" presId="urn:microsoft.com/office/officeart/2005/8/layout/process4"/>
    <dgm:cxn modelId="{22B6C387-2E38-4AB4-A685-BB87958EAD71}" type="presParOf" srcId="{F9DD2F59-6FBC-4C84-87C4-AACF9FE9FFD9}" destId="{EEEC1DC7-0B8C-4DBA-9AE3-F19178B2E224}" srcOrd="2" destOrd="0" presId="urn:microsoft.com/office/officeart/2005/8/layout/process4"/>
    <dgm:cxn modelId="{BE9B2A08-CEB7-4220-A4A7-37703344082C}" type="presParOf" srcId="{EEEC1DC7-0B8C-4DBA-9AE3-F19178B2E224}" destId="{38C06CB2-760D-44CF-8EAE-5CBE8029CB71}" srcOrd="0" destOrd="0" presId="urn:microsoft.com/office/officeart/2005/8/layout/process4"/>
    <dgm:cxn modelId="{CD044B3D-5E1B-4290-9049-F631C48B2E80}" type="presParOf" srcId="{F9DD2F59-6FBC-4C84-87C4-AACF9FE9FFD9}" destId="{42DA32C1-CFC0-4E8C-A8C7-EC6CF653353D}" srcOrd="3" destOrd="0" presId="urn:microsoft.com/office/officeart/2005/8/layout/process4"/>
    <dgm:cxn modelId="{5A2BD8E2-3AD2-415B-81EF-12DDDAD62B46}" type="presParOf" srcId="{F9DD2F59-6FBC-4C84-87C4-AACF9FE9FFD9}" destId="{65EF642B-161F-4357-B271-2379341C08B8}" srcOrd="4" destOrd="0" presId="urn:microsoft.com/office/officeart/2005/8/layout/process4"/>
    <dgm:cxn modelId="{E8A2EE82-5A83-4E4E-A7EA-6336B81969E7}" type="presParOf" srcId="{65EF642B-161F-4357-B271-2379341C08B8}" destId="{AD37501F-F868-4EF9-AC0F-720F64B4BFB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C2DEF76-1021-4207-B3E2-9E567577EF9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3FA56C-98A7-4817-8A26-983FBF95A76B}">
      <dgm:prSet phldrT="[Text]" custT="1"/>
      <dgm:spPr/>
      <dgm:t>
        <a:bodyPr/>
        <a:lstStyle/>
        <a:p>
          <a:r>
            <a:rPr lang="en-US" sz="3600" dirty="0"/>
            <a:t>Is the new point an Outlier?</a:t>
          </a:r>
        </a:p>
      </dgm:t>
    </dgm:pt>
    <dgm:pt modelId="{F2C63AEB-0AB9-4DD5-AD90-47928079CA64}" type="parTrans" cxnId="{22CA0E51-7054-47A4-9D64-1BDC9CFB7933}">
      <dgm:prSet/>
      <dgm:spPr/>
      <dgm:t>
        <a:bodyPr/>
        <a:lstStyle/>
        <a:p>
          <a:endParaRPr lang="en-US" sz="1600"/>
        </a:p>
      </dgm:t>
    </dgm:pt>
    <dgm:pt modelId="{EE78F138-2B7A-46CE-AAE7-23939D61AEE6}" type="sibTrans" cxnId="{22CA0E51-7054-47A4-9D64-1BDC9CFB7933}">
      <dgm:prSet/>
      <dgm:spPr/>
      <dgm:t>
        <a:bodyPr/>
        <a:lstStyle/>
        <a:p>
          <a:endParaRPr lang="en-US" sz="1600"/>
        </a:p>
      </dgm:t>
    </dgm:pt>
    <dgm:pt modelId="{8A634AD5-F158-44CC-9778-DA4D69CC0C62}">
      <dgm:prSet phldrT="[Text]" custT="1"/>
      <dgm:spPr/>
      <dgm:t>
        <a:bodyPr/>
        <a:lstStyle/>
        <a:p>
          <a:r>
            <a:rPr lang="en-US" sz="3200" dirty="0"/>
            <a:t>Pattern Recognition: Measure the distance to the previous data.</a:t>
          </a:r>
        </a:p>
      </dgm:t>
    </dgm:pt>
    <dgm:pt modelId="{1D800829-BEE2-4D7E-BFAD-64205C0FDF05}" type="parTrans" cxnId="{DE95E01C-A445-488A-AB70-E598B334F221}">
      <dgm:prSet/>
      <dgm:spPr/>
      <dgm:t>
        <a:bodyPr/>
        <a:lstStyle/>
        <a:p>
          <a:endParaRPr lang="en-US" sz="1600"/>
        </a:p>
      </dgm:t>
    </dgm:pt>
    <dgm:pt modelId="{2984C8BC-4FCA-4EB0-804F-943376DDA99E}" type="sibTrans" cxnId="{DE95E01C-A445-488A-AB70-E598B334F221}">
      <dgm:prSet/>
      <dgm:spPr/>
      <dgm:t>
        <a:bodyPr/>
        <a:lstStyle/>
        <a:p>
          <a:endParaRPr lang="en-US" sz="1600"/>
        </a:p>
      </dgm:t>
    </dgm:pt>
    <dgm:pt modelId="{7E11256C-D990-4CEB-9B23-DD34481E69CD}">
      <dgm:prSet phldrT="[Text]" custT="1"/>
      <dgm:spPr/>
      <dgm:t>
        <a:bodyPr/>
        <a:lstStyle/>
        <a:p>
          <a:r>
            <a:rPr lang="en-US" sz="3200" dirty="0"/>
            <a:t>If the distance is larger than the group size, it may be an ou</a:t>
          </a:r>
          <a:r>
            <a:rPr lang="en-US" sz="2800" dirty="0"/>
            <a:t>tlier.</a:t>
          </a:r>
        </a:p>
      </dgm:t>
    </dgm:pt>
    <dgm:pt modelId="{3C84CC78-1BD5-42AC-B7BC-B4EED623F516}" type="parTrans" cxnId="{6B29D4D4-B88F-4E68-B9CD-55C3D5D63698}">
      <dgm:prSet/>
      <dgm:spPr/>
      <dgm:t>
        <a:bodyPr/>
        <a:lstStyle/>
        <a:p>
          <a:endParaRPr lang="en-US" sz="1600"/>
        </a:p>
      </dgm:t>
    </dgm:pt>
    <dgm:pt modelId="{40003746-D415-42BF-B646-A4BE319A2325}" type="sibTrans" cxnId="{6B29D4D4-B88F-4E68-B9CD-55C3D5D63698}">
      <dgm:prSet/>
      <dgm:spPr/>
      <dgm:t>
        <a:bodyPr/>
        <a:lstStyle/>
        <a:p>
          <a:endParaRPr lang="en-US" sz="1600"/>
        </a:p>
      </dgm:t>
    </dgm:pt>
    <dgm:pt modelId="{F9DD2F59-6FBC-4C84-87C4-AACF9FE9FFD9}" type="pres">
      <dgm:prSet presAssocID="{9C2DEF76-1021-4207-B3E2-9E567577EF9C}" presName="Name0" presStyleCnt="0">
        <dgm:presLayoutVars>
          <dgm:dir/>
          <dgm:animLvl val="lvl"/>
          <dgm:resizeHandles val="exact"/>
        </dgm:presLayoutVars>
      </dgm:prSet>
      <dgm:spPr/>
    </dgm:pt>
    <dgm:pt modelId="{715A00AE-A69D-4D19-863C-F21734D3128E}" type="pres">
      <dgm:prSet presAssocID="{7E11256C-D990-4CEB-9B23-DD34481E69CD}" presName="boxAndChildren" presStyleCnt="0"/>
      <dgm:spPr/>
    </dgm:pt>
    <dgm:pt modelId="{5A14BC53-D2D7-4146-91D3-547B12818C0B}" type="pres">
      <dgm:prSet presAssocID="{7E11256C-D990-4CEB-9B23-DD34481E69CD}" presName="parentTextBox" presStyleLbl="node1" presStyleIdx="0" presStyleCnt="3"/>
      <dgm:spPr/>
    </dgm:pt>
    <dgm:pt modelId="{CDD688E1-B491-41DE-89CA-0D78C984590E}" type="pres">
      <dgm:prSet presAssocID="{2984C8BC-4FCA-4EB0-804F-943376DDA99E}" presName="sp" presStyleCnt="0"/>
      <dgm:spPr/>
    </dgm:pt>
    <dgm:pt modelId="{EEEC1DC7-0B8C-4DBA-9AE3-F19178B2E224}" type="pres">
      <dgm:prSet presAssocID="{8A634AD5-F158-44CC-9778-DA4D69CC0C62}" presName="arrowAndChildren" presStyleCnt="0"/>
      <dgm:spPr/>
    </dgm:pt>
    <dgm:pt modelId="{38C06CB2-760D-44CF-8EAE-5CBE8029CB71}" type="pres">
      <dgm:prSet presAssocID="{8A634AD5-F158-44CC-9778-DA4D69CC0C62}" presName="parentTextArrow" presStyleLbl="node1" presStyleIdx="1" presStyleCnt="3"/>
      <dgm:spPr/>
    </dgm:pt>
    <dgm:pt modelId="{42DA32C1-CFC0-4E8C-A8C7-EC6CF653353D}" type="pres">
      <dgm:prSet presAssocID="{EE78F138-2B7A-46CE-AAE7-23939D61AEE6}" presName="sp" presStyleCnt="0"/>
      <dgm:spPr/>
    </dgm:pt>
    <dgm:pt modelId="{65EF642B-161F-4357-B271-2379341C08B8}" type="pres">
      <dgm:prSet presAssocID="{433FA56C-98A7-4817-8A26-983FBF95A76B}" presName="arrowAndChildren" presStyleCnt="0"/>
      <dgm:spPr/>
    </dgm:pt>
    <dgm:pt modelId="{AD37501F-F868-4EF9-AC0F-720F64B4BFB0}" type="pres">
      <dgm:prSet presAssocID="{433FA56C-98A7-4817-8A26-983FBF95A76B}" presName="parentTextArrow" presStyleLbl="node1" presStyleIdx="2" presStyleCnt="3"/>
      <dgm:spPr/>
    </dgm:pt>
  </dgm:ptLst>
  <dgm:cxnLst>
    <dgm:cxn modelId="{86194EA5-9E7A-4B68-A65F-028E66AA026C}" type="presOf" srcId="{8A634AD5-F158-44CC-9778-DA4D69CC0C62}" destId="{38C06CB2-760D-44CF-8EAE-5CBE8029CB71}" srcOrd="0" destOrd="0" presId="urn:microsoft.com/office/officeart/2005/8/layout/process4"/>
    <dgm:cxn modelId="{528E3709-E9B8-490A-90B3-5DCC125D9F0C}" type="presOf" srcId="{7E11256C-D990-4CEB-9B23-DD34481E69CD}" destId="{5A14BC53-D2D7-4146-91D3-547B12818C0B}" srcOrd="0" destOrd="0" presId="urn:microsoft.com/office/officeart/2005/8/layout/process4"/>
    <dgm:cxn modelId="{578FADF5-4102-4666-9C7A-1BF7B8685B50}" type="presOf" srcId="{433FA56C-98A7-4817-8A26-983FBF95A76B}" destId="{AD37501F-F868-4EF9-AC0F-720F64B4BFB0}" srcOrd="0" destOrd="0" presId="urn:microsoft.com/office/officeart/2005/8/layout/process4"/>
    <dgm:cxn modelId="{6B29D4D4-B88F-4E68-B9CD-55C3D5D63698}" srcId="{9C2DEF76-1021-4207-B3E2-9E567577EF9C}" destId="{7E11256C-D990-4CEB-9B23-DD34481E69CD}" srcOrd="2" destOrd="0" parTransId="{3C84CC78-1BD5-42AC-B7BC-B4EED623F516}" sibTransId="{40003746-D415-42BF-B646-A4BE319A2325}"/>
    <dgm:cxn modelId="{DE95E01C-A445-488A-AB70-E598B334F221}" srcId="{9C2DEF76-1021-4207-B3E2-9E567577EF9C}" destId="{8A634AD5-F158-44CC-9778-DA4D69CC0C62}" srcOrd="1" destOrd="0" parTransId="{1D800829-BEE2-4D7E-BFAD-64205C0FDF05}" sibTransId="{2984C8BC-4FCA-4EB0-804F-943376DDA99E}"/>
    <dgm:cxn modelId="{22CA0E51-7054-47A4-9D64-1BDC9CFB7933}" srcId="{9C2DEF76-1021-4207-B3E2-9E567577EF9C}" destId="{433FA56C-98A7-4817-8A26-983FBF95A76B}" srcOrd="0" destOrd="0" parTransId="{F2C63AEB-0AB9-4DD5-AD90-47928079CA64}" sibTransId="{EE78F138-2B7A-46CE-AAE7-23939D61AEE6}"/>
    <dgm:cxn modelId="{BE60D197-658F-451D-92A1-7E167B34BB1E}" type="presOf" srcId="{9C2DEF76-1021-4207-B3E2-9E567577EF9C}" destId="{F9DD2F59-6FBC-4C84-87C4-AACF9FE9FFD9}" srcOrd="0" destOrd="0" presId="urn:microsoft.com/office/officeart/2005/8/layout/process4"/>
    <dgm:cxn modelId="{DB04A710-D53E-4B67-B9E8-72E421603C6F}" type="presParOf" srcId="{F9DD2F59-6FBC-4C84-87C4-AACF9FE9FFD9}" destId="{715A00AE-A69D-4D19-863C-F21734D3128E}" srcOrd="0" destOrd="0" presId="urn:microsoft.com/office/officeart/2005/8/layout/process4"/>
    <dgm:cxn modelId="{E6A56378-2394-454D-A51B-6F89348E9CCE}" type="presParOf" srcId="{715A00AE-A69D-4D19-863C-F21734D3128E}" destId="{5A14BC53-D2D7-4146-91D3-547B12818C0B}" srcOrd="0" destOrd="0" presId="urn:microsoft.com/office/officeart/2005/8/layout/process4"/>
    <dgm:cxn modelId="{8AC0F7DC-E936-4AF8-9458-30B0F2B2BBC0}" type="presParOf" srcId="{F9DD2F59-6FBC-4C84-87C4-AACF9FE9FFD9}" destId="{CDD688E1-B491-41DE-89CA-0D78C984590E}" srcOrd="1" destOrd="0" presId="urn:microsoft.com/office/officeart/2005/8/layout/process4"/>
    <dgm:cxn modelId="{22B6C387-2E38-4AB4-A685-BB87958EAD71}" type="presParOf" srcId="{F9DD2F59-6FBC-4C84-87C4-AACF9FE9FFD9}" destId="{EEEC1DC7-0B8C-4DBA-9AE3-F19178B2E224}" srcOrd="2" destOrd="0" presId="urn:microsoft.com/office/officeart/2005/8/layout/process4"/>
    <dgm:cxn modelId="{BE9B2A08-CEB7-4220-A4A7-37703344082C}" type="presParOf" srcId="{EEEC1DC7-0B8C-4DBA-9AE3-F19178B2E224}" destId="{38C06CB2-760D-44CF-8EAE-5CBE8029CB71}" srcOrd="0" destOrd="0" presId="urn:microsoft.com/office/officeart/2005/8/layout/process4"/>
    <dgm:cxn modelId="{CD044B3D-5E1B-4290-9049-F631C48B2E80}" type="presParOf" srcId="{F9DD2F59-6FBC-4C84-87C4-AACF9FE9FFD9}" destId="{42DA32C1-CFC0-4E8C-A8C7-EC6CF653353D}" srcOrd="3" destOrd="0" presId="urn:microsoft.com/office/officeart/2005/8/layout/process4"/>
    <dgm:cxn modelId="{5A2BD8E2-3AD2-415B-81EF-12DDDAD62B46}" type="presParOf" srcId="{F9DD2F59-6FBC-4C84-87C4-AACF9FE9FFD9}" destId="{65EF642B-161F-4357-B271-2379341C08B8}" srcOrd="4" destOrd="0" presId="urn:microsoft.com/office/officeart/2005/8/layout/process4"/>
    <dgm:cxn modelId="{E8A2EE82-5A83-4E4E-A7EA-6336B81969E7}" type="presParOf" srcId="{65EF642B-161F-4357-B271-2379341C08B8}" destId="{AD37501F-F868-4EF9-AC0F-720F64B4BFB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783CDC-9738-4F11-A599-EFDA28F4B41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3" csCatId="accent1" phldr="1"/>
      <dgm:spPr/>
      <dgm:t>
        <a:bodyPr/>
        <a:lstStyle/>
        <a:p>
          <a:endParaRPr lang="en-US"/>
        </a:p>
      </dgm:t>
    </dgm:pt>
    <dgm:pt modelId="{EEBA2450-34F1-446C-9719-5CD9CEE6E3D8}">
      <dgm:prSet phldrT="[Text]"/>
      <dgm:spPr/>
      <dgm:t>
        <a:bodyPr/>
        <a:lstStyle/>
        <a:p>
          <a:r>
            <a:rPr lang="en-US" dirty="0"/>
            <a:t>Optimizing fleet and asset utilization</a:t>
          </a:r>
        </a:p>
      </dgm:t>
    </dgm:pt>
    <dgm:pt modelId="{52464E42-408F-4857-9486-D271E8FF8643}" type="parTrans" cxnId="{FE98267D-921C-4629-8EC5-C598F1BD5088}">
      <dgm:prSet/>
      <dgm:spPr/>
      <dgm:t>
        <a:bodyPr/>
        <a:lstStyle/>
        <a:p>
          <a:endParaRPr lang="en-US"/>
        </a:p>
      </dgm:t>
    </dgm:pt>
    <dgm:pt modelId="{204AC67C-2AC9-41B5-85F3-42CC326377F7}" type="sibTrans" cxnId="{FE98267D-921C-4629-8EC5-C598F1BD5088}">
      <dgm:prSet/>
      <dgm:spPr/>
      <dgm:t>
        <a:bodyPr/>
        <a:lstStyle/>
        <a:p>
          <a:endParaRPr lang="en-US"/>
        </a:p>
      </dgm:t>
    </dgm:pt>
    <dgm:pt modelId="{20F6307E-4860-48C7-8C23-18ECC9B3FB91}">
      <dgm:prSet phldrT="[Text]"/>
      <dgm:spPr/>
      <dgm:t>
        <a:bodyPr/>
        <a:lstStyle/>
        <a:p>
          <a:r>
            <a:rPr lang="en-US" dirty="0"/>
            <a:t>Reducing facility operating costs</a:t>
          </a:r>
        </a:p>
      </dgm:t>
    </dgm:pt>
    <dgm:pt modelId="{8DAA8CC4-7C84-47A5-82CA-C1B0689D0AE0}" type="parTrans" cxnId="{DFCD8114-84A8-4328-895D-F3B64A6DFE55}">
      <dgm:prSet/>
      <dgm:spPr/>
      <dgm:t>
        <a:bodyPr/>
        <a:lstStyle/>
        <a:p>
          <a:endParaRPr lang="en-US"/>
        </a:p>
      </dgm:t>
    </dgm:pt>
    <dgm:pt modelId="{740E1AB1-E00A-48D5-AA05-F17816D5B834}" type="sibTrans" cxnId="{DFCD8114-84A8-4328-895D-F3B64A6DFE55}">
      <dgm:prSet/>
      <dgm:spPr/>
      <dgm:t>
        <a:bodyPr/>
        <a:lstStyle/>
        <a:p>
          <a:endParaRPr lang="en-US"/>
        </a:p>
      </dgm:t>
    </dgm:pt>
    <dgm:pt modelId="{B0535DA2-EC76-4848-BE16-8B4A54F3A6FD}">
      <dgm:prSet phldrT="[Text]"/>
      <dgm:spPr/>
      <dgm:t>
        <a:bodyPr/>
        <a:lstStyle/>
        <a:p>
          <a:r>
            <a:rPr lang="en-US" dirty="0"/>
            <a:t>Improving safety and security</a:t>
          </a:r>
        </a:p>
      </dgm:t>
    </dgm:pt>
    <dgm:pt modelId="{5D714198-D070-49CE-ADB5-CF2893CBE8E9}" type="parTrans" cxnId="{43DA881C-3D7B-43AC-88EB-317C3A3D8617}">
      <dgm:prSet/>
      <dgm:spPr/>
      <dgm:t>
        <a:bodyPr/>
        <a:lstStyle/>
        <a:p>
          <a:endParaRPr lang="en-US"/>
        </a:p>
      </dgm:t>
    </dgm:pt>
    <dgm:pt modelId="{6B3DC8C6-13F2-49EE-A715-0D6476EBEC76}" type="sibTrans" cxnId="{43DA881C-3D7B-43AC-88EB-317C3A3D8617}">
      <dgm:prSet/>
      <dgm:spPr/>
      <dgm:t>
        <a:bodyPr/>
        <a:lstStyle/>
        <a:p>
          <a:endParaRPr lang="en-US"/>
        </a:p>
      </dgm:t>
    </dgm:pt>
    <dgm:pt modelId="{52688E2F-F925-4E8F-9937-C312FFA74173}">
      <dgm:prSet/>
      <dgm:spPr/>
      <dgm:t>
        <a:bodyPr/>
        <a:lstStyle/>
        <a:p>
          <a:r>
            <a:rPr lang="en-US" dirty="0"/>
            <a:t>Automating supply-chain processes</a:t>
          </a:r>
        </a:p>
      </dgm:t>
    </dgm:pt>
    <dgm:pt modelId="{8837C987-32D1-4876-B4B6-122612AF3515}" type="parTrans" cxnId="{BC579143-3BAF-4493-9085-F08A2CFAF797}">
      <dgm:prSet/>
      <dgm:spPr/>
      <dgm:t>
        <a:bodyPr/>
        <a:lstStyle/>
        <a:p>
          <a:endParaRPr lang="en-US"/>
        </a:p>
      </dgm:t>
    </dgm:pt>
    <dgm:pt modelId="{F96819F6-5257-4E04-8796-CB0BD3A48ADF}" type="sibTrans" cxnId="{BC579143-3BAF-4493-9085-F08A2CFAF797}">
      <dgm:prSet/>
      <dgm:spPr/>
      <dgm:t>
        <a:bodyPr/>
        <a:lstStyle/>
        <a:p>
          <a:endParaRPr lang="en-US"/>
        </a:p>
      </dgm:t>
    </dgm:pt>
    <dgm:pt modelId="{A502D087-96BB-471D-823A-62DD03602C6C}">
      <dgm:prSet/>
      <dgm:spPr/>
      <dgm:t>
        <a:bodyPr/>
        <a:lstStyle/>
        <a:p>
          <a:r>
            <a:rPr lang="en-US" dirty="0"/>
            <a:t>Building connected products and services</a:t>
          </a:r>
        </a:p>
      </dgm:t>
    </dgm:pt>
    <dgm:pt modelId="{8E9E991F-CB63-4A54-8764-929C038B0C6E}" type="parTrans" cxnId="{5ECA9002-627D-477B-A09F-EA0A2AA20762}">
      <dgm:prSet/>
      <dgm:spPr/>
      <dgm:t>
        <a:bodyPr/>
        <a:lstStyle/>
        <a:p>
          <a:endParaRPr lang="en-US"/>
        </a:p>
      </dgm:t>
    </dgm:pt>
    <dgm:pt modelId="{06241613-B64F-46F1-8150-E718C17D2A6D}" type="sibTrans" cxnId="{5ECA9002-627D-477B-A09F-EA0A2AA20762}">
      <dgm:prSet/>
      <dgm:spPr/>
      <dgm:t>
        <a:bodyPr/>
        <a:lstStyle/>
        <a:p>
          <a:endParaRPr lang="en-US"/>
        </a:p>
      </dgm:t>
    </dgm:pt>
    <dgm:pt modelId="{6092D78D-2A40-4E12-8A35-8ADC0C39A599}">
      <dgm:prSet/>
      <dgm:spPr/>
      <dgm:t>
        <a:bodyPr/>
        <a:lstStyle/>
        <a:p>
          <a:r>
            <a:rPr lang="en-US" dirty="0"/>
            <a:t>Improving cities and public spaces</a:t>
          </a:r>
        </a:p>
      </dgm:t>
    </dgm:pt>
    <dgm:pt modelId="{1DA2831E-A0A6-4CB8-9BF5-A128524092E9}" type="parTrans" cxnId="{5CC52DE5-F367-4708-B209-6CDF7D273ED1}">
      <dgm:prSet/>
      <dgm:spPr/>
      <dgm:t>
        <a:bodyPr/>
        <a:lstStyle/>
        <a:p>
          <a:endParaRPr lang="en-US"/>
        </a:p>
      </dgm:t>
    </dgm:pt>
    <dgm:pt modelId="{A66D56DE-1C32-44AD-874C-922E8E2454EB}" type="sibTrans" cxnId="{5CC52DE5-F367-4708-B209-6CDF7D273ED1}">
      <dgm:prSet/>
      <dgm:spPr/>
      <dgm:t>
        <a:bodyPr/>
        <a:lstStyle/>
        <a:p>
          <a:endParaRPr lang="en-US"/>
        </a:p>
      </dgm:t>
    </dgm:pt>
    <dgm:pt modelId="{EAC9C045-6E75-44D1-A1EF-C6F450F43870}" type="pres">
      <dgm:prSet presAssocID="{19783CDC-9738-4F11-A599-EFDA28F4B416}" presName="Name0" presStyleCnt="0">
        <dgm:presLayoutVars>
          <dgm:chMax val="7"/>
          <dgm:chPref val="7"/>
          <dgm:dir/>
        </dgm:presLayoutVars>
      </dgm:prSet>
      <dgm:spPr/>
    </dgm:pt>
    <dgm:pt modelId="{BD1E5D87-78AB-4172-8A19-E198DFF24CDC}" type="pres">
      <dgm:prSet presAssocID="{19783CDC-9738-4F11-A599-EFDA28F4B416}" presName="Name1" presStyleCnt="0"/>
      <dgm:spPr/>
    </dgm:pt>
    <dgm:pt modelId="{C224564B-034F-4702-AF52-5452BFCD4BF1}" type="pres">
      <dgm:prSet presAssocID="{19783CDC-9738-4F11-A599-EFDA28F4B416}" presName="cycle" presStyleCnt="0"/>
      <dgm:spPr/>
    </dgm:pt>
    <dgm:pt modelId="{32C8B12E-0B14-4FF1-AEAF-1762D9F353D0}" type="pres">
      <dgm:prSet presAssocID="{19783CDC-9738-4F11-A599-EFDA28F4B416}" presName="srcNode" presStyleLbl="node1" presStyleIdx="0" presStyleCnt="6"/>
      <dgm:spPr/>
    </dgm:pt>
    <dgm:pt modelId="{E458D9E5-A96E-4742-BEED-8DA28BB6FEE0}" type="pres">
      <dgm:prSet presAssocID="{19783CDC-9738-4F11-A599-EFDA28F4B416}" presName="conn" presStyleLbl="parChTrans1D2" presStyleIdx="0" presStyleCnt="1"/>
      <dgm:spPr/>
    </dgm:pt>
    <dgm:pt modelId="{F8B66071-502D-4A8E-8CC3-7D705C7FBA34}" type="pres">
      <dgm:prSet presAssocID="{19783CDC-9738-4F11-A599-EFDA28F4B416}" presName="extraNode" presStyleLbl="node1" presStyleIdx="0" presStyleCnt="6"/>
      <dgm:spPr/>
    </dgm:pt>
    <dgm:pt modelId="{3D5CDC7C-C912-4C68-83B7-33150EE3DAB5}" type="pres">
      <dgm:prSet presAssocID="{19783CDC-9738-4F11-A599-EFDA28F4B416}" presName="dstNode" presStyleLbl="node1" presStyleIdx="0" presStyleCnt="6"/>
      <dgm:spPr/>
    </dgm:pt>
    <dgm:pt modelId="{E34505D6-765C-4041-92A2-67EFF2E8606A}" type="pres">
      <dgm:prSet presAssocID="{EEBA2450-34F1-446C-9719-5CD9CEE6E3D8}" presName="text_1" presStyleLbl="node1" presStyleIdx="0" presStyleCnt="6">
        <dgm:presLayoutVars>
          <dgm:bulletEnabled val="1"/>
        </dgm:presLayoutVars>
      </dgm:prSet>
      <dgm:spPr/>
    </dgm:pt>
    <dgm:pt modelId="{D5F10401-F7F0-42D8-B679-3B96BA82FB95}" type="pres">
      <dgm:prSet presAssocID="{EEBA2450-34F1-446C-9719-5CD9CEE6E3D8}" presName="accent_1" presStyleCnt="0"/>
      <dgm:spPr/>
    </dgm:pt>
    <dgm:pt modelId="{FF3DE113-886A-424F-8AA8-20812C84EB81}" type="pres">
      <dgm:prSet presAssocID="{EEBA2450-34F1-446C-9719-5CD9CEE6E3D8}" presName="accentRepeatNode" presStyleLbl="solidFgAcc1" presStyleIdx="0" presStyleCnt="6"/>
      <dgm:spPr/>
    </dgm:pt>
    <dgm:pt modelId="{1523F690-0398-44DC-8FCC-9CADD1469865}" type="pres">
      <dgm:prSet presAssocID="{20F6307E-4860-48C7-8C23-18ECC9B3FB91}" presName="text_2" presStyleLbl="node1" presStyleIdx="1" presStyleCnt="6">
        <dgm:presLayoutVars>
          <dgm:bulletEnabled val="1"/>
        </dgm:presLayoutVars>
      </dgm:prSet>
      <dgm:spPr/>
    </dgm:pt>
    <dgm:pt modelId="{2FC78351-2DC7-4CF8-8009-70AAA5F39A2F}" type="pres">
      <dgm:prSet presAssocID="{20F6307E-4860-48C7-8C23-18ECC9B3FB91}" presName="accent_2" presStyleCnt="0"/>
      <dgm:spPr/>
    </dgm:pt>
    <dgm:pt modelId="{83E17810-83F7-4713-B8A2-A6B749F495FA}" type="pres">
      <dgm:prSet presAssocID="{20F6307E-4860-48C7-8C23-18ECC9B3FB91}" presName="accentRepeatNode" presStyleLbl="solidFgAcc1" presStyleIdx="1" presStyleCnt="6"/>
      <dgm:spPr/>
    </dgm:pt>
    <dgm:pt modelId="{ECD3A7AE-2E0D-4E85-A8BA-AE18EC9BB873}" type="pres">
      <dgm:prSet presAssocID="{B0535DA2-EC76-4848-BE16-8B4A54F3A6FD}" presName="text_3" presStyleLbl="node1" presStyleIdx="2" presStyleCnt="6">
        <dgm:presLayoutVars>
          <dgm:bulletEnabled val="1"/>
        </dgm:presLayoutVars>
      </dgm:prSet>
      <dgm:spPr/>
    </dgm:pt>
    <dgm:pt modelId="{CFA9AD8C-0FA5-4B35-A132-A392F83BC783}" type="pres">
      <dgm:prSet presAssocID="{B0535DA2-EC76-4848-BE16-8B4A54F3A6FD}" presName="accent_3" presStyleCnt="0"/>
      <dgm:spPr/>
    </dgm:pt>
    <dgm:pt modelId="{2F737868-B2FF-470D-BADA-4774D9DDAF26}" type="pres">
      <dgm:prSet presAssocID="{B0535DA2-EC76-4848-BE16-8B4A54F3A6FD}" presName="accentRepeatNode" presStyleLbl="solidFgAcc1" presStyleIdx="2" presStyleCnt="6"/>
      <dgm:spPr/>
    </dgm:pt>
    <dgm:pt modelId="{FE602947-A6BA-4FBE-8E6B-F4AA1E09DAF6}" type="pres">
      <dgm:prSet presAssocID="{52688E2F-F925-4E8F-9937-C312FFA74173}" presName="text_4" presStyleLbl="node1" presStyleIdx="3" presStyleCnt="6">
        <dgm:presLayoutVars>
          <dgm:bulletEnabled val="1"/>
        </dgm:presLayoutVars>
      </dgm:prSet>
      <dgm:spPr/>
    </dgm:pt>
    <dgm:pt modelId="{DD0E00C4-9A0D-4C5D-A341-3ADA361572B8}" type="pres">
      <dgm:prSet presAssocID="{52688E2F-F925-4E8F-9937-C312FFA74173}" presName="accent_4" presStyleCnt="0"/>
      <dgm:spPr/>
    </dgm:pt>
    <dgm:pt modelId="{1F756C6F-7318-46EA-A69B-87B1868750CB}" type="pres">
      <dgm:prSet presAssocID="{52688E2F-F925-4E8F-9937-C312FFA74173}" presName="accentRepeatNode" presStyleLbl="solidFgAcc1" presStyleIdx="3" presStyleCnt="6"/>
      <dgm:spPr/>
    </dgm:pt>
    <dgm:pt modelId="{519ACD72-ADEE-477D-9D8A-1CC6A854C59C}" type="pres">
      <dgm:prSet presAssocID="{A502D087-96BB-471D-823A-62DD03602C6C}" presName="text_5" presStyleLbl="node1" presStyleIdx="4" presStyleCnt="6">
        <dgm:presLayoutVars>
          <dgm:bulletEnabled val="1"/>
        </dgm:presLayoutVars>
      </dgm:prSet>
      <dgm:spPr/>
    </dgm:pt>
    <dgm:pt modelId="{FAAC3B30-53BB-4EB3-B746-04C1AC6F8389}" type="pres">
      <dgm:prSet presAssocID="{A502D087-96BB-471D-823A-62DD03602C6C}" presName="accent_5" presStyleCnt="0"/>
      <dgm:spPr/>
    </dgm:pt>
    <dgm:pt modelId="{07998975-D9B0-4964-B766-E8B4B2C4C8F6}" type="pres">
      <dgm:prSet presAssocID="{A502D087-96BB-471D-823A-62DD03602C6C}" presName="accentRepeatNode" presStyleLbl="solidFgAcc1" presStyleIdx="4" presStyleCnt="6"/>
      <dgm:spPr/>
    </dgm:pt>
    <dgm:pt modelId="{F35A395C-D65F-4D6D-BD03-6885AD3C5A7D}" type="pres">
      <dgm:prSet presAssocID="{6092D78D-2A40-4E12-8A35-8ADC0C39A599}" presName="text_6" presStyleLbl="node1" presStyleIdx="5" presStyleCnt="6">
        <dgm:presLayoutVars>
          <dgm:bulletEnabled val="1"/>
        </dgm:presLayoutVars>
      </dgm:prSet>
      <dgm:spPr/>
    </dgm:pt>
    <dgm:pt modelId="{2E2A380C-4E1D-4989-800E-02240CC2E344}" type="pres">
      <dgm:prSet presAssocID="{6092D78D-2A40-4E12-8A35-8ADC0C39A599}" presName="accent_6" presStyleCnt="0"/>
      <dgm:spPr/>
    </dgm:pt>
    <dgm:pt modelId="{E28EC5DE-8720-4D14-AE2D-DE99E13F290E}" type="pres">
      <dgm:prSet presAssocID="{6092D78D-2A40-4E12-8A35-8ADC0C39A599}" presName="accentRepeatNode" presStyleLbl="solidFgAcc1" presStyleIdx="5" presStyleCnt="6"/>
      <dgm:spPr/>
    </dgm:pt>
  </dgm:ptLst>
  <dgm:cxnLst>
    <dgm:cxn modelId="{43DA881C-3D7B-43AC-88EB-317C3A3D8617}" srcId="{19783CDC-9738-4F11-A599-EFDA28F4B416}" destId="{B0535DA2-EC76-4848-BE16-8B4A54F3A6FD}" srcOrd="2" destOrd="0" parTransId="{5D714198-D070-49CE-ADB5-CF2893CBE8E9}" sibTransId="{6B3DC8C6-13F2-49EE-A715-0D6476EBEC76}"/>
    <dgm:cxn modelId="{FE5E703F-0C71-407D-8C54-49A8ADC126A2}" type="presOf" srcId="{A502D087-96BB-471D-823A-62DD03602C6C}" destId="{519ACD72-ADEE-477D-9D8A-1CC6A854C59C}" srcOrd="0" destOrd="0" presId="urn:microsoft.com/office/officeart/2008/layout/VerticalCurvedList"/>
    <dgm:cxn modelId="{B8DEB72C-64A0-42E9-BDBF-9C20493553DE}" type="presOf" srcId="{20F6307E-4860-48C7-8C23-18ECC9B3FB91}" destId="{1523F690-0398-44DC-8FCC-9CADD1469865}" srcOrd="0" destOrd="0" presId="urn:microsoft.com/office/officeart/2008/layout/VerticalCurvedList"/>
    <dgm:cxn modelId="{524E3924-BBAF-4A3E-948C-BD86F1D6A924}" type="presOf" srcId="{B0535DA2-EC76-4848-BE16-8B4A54F3A6FD}" destId="{ECD3A7AE-2E0D-4E85-A8BA-AE18EC9BB873}" srcOrd="0" destOrd="0" presId="urn:microsoft.com/office/officeart/2008/layout/VerticalCurvedList"/>
    <dgm:cxn modelId="{5CC52DE5-F367-4708-B209-6CDF7D273ED1}" srcId="{19783CDC-9738-4F11-A599-EFDA28F4B416}" destId="{6092D78D-2A40-4E12-8A35-8ADC0C39A599}" srcOrd="5" destOrd="0" parTransId="{1DA2831E-A0A6-4CB8-9BF5-A128524092E9}" sibTransId="{A66D56DE-1C32-44AD-874C-922E8E2454EB}"/>
    <dgm:cxn modelId="{BDC3628A-10A0-41F0-98FA-EB18087DC7D5}" type="presOf" srcId="{52688E2F-F925-4E8F-9937-C312FFA74173}" destId="{FE602947-A6BA-4FBE-8E6B-F4AA1E09DAF6}" srcOrd="0" destOrd="0" presId="urn:microsoft.com/office/officeart/2008/layout/VerticalCurvedList"/>
    <dgm:cxn modelId="{5ECA9002-627D-477B-A09F-EA0A2AA20762}" srcId="{19783CDC-9738-4F11-A599-EFDA28F4B416}" destId="{A502D087-96BB-471D-823A-62DD03602C6C}" srcOrd="4" destOrd="0" parTransId="{8E9E991F-CB63-4A54-8764-929C038B0C6E}" sibTransId="{06241613-B64F-46F1-8150-E718C17D2A6D}"/>
    <dgm:cxn modelId="{974C7CAD-53B0-4E96-AD7F-6080128BD68E}" type="presOf" srcId="{19783CDC-9738-4F11-A599-EFDA28F4B416}" destId="{EAC9C045-6E75-44D1-A1EF-C6F450F43870}" srcOrd="0" destOrd="0" presId="urn:microsoft.com/office/officeart/2008/layout/VerticalCurvedList"/>
    <dgm:cxn modelId="{BF3B7294-F963-4A97-A6EB-B06B39A30A23}" type="presOf" srcId="{6092D78D-2A40-4E12-8A35-8ADC0C39A599}" destId="{F35A395C-D65F-4D6D-BD03-6885AD3C5A7D}" srcOrd="0" destOrd="0" presId="urn:microsoft.com/office/officeart/2008/layout/VerticalCurvedList"/>
    <dgm:cxn modelId="{AC7DA542-37AA-4A4D-8B13-DD66CAEFD020}" type="presOf" srcId="{EEBA2450-34F1-446C-9719-5CD9CEE6E3D8}" destId="{E34505D6-765C-4041-92A2-67EFF2E8606A}" srcOrd="0" destOrd="0" presId="urn:microsoft.com/office/officeart/2008/layout/VerticalCurvedList"/>
    <dgm:cxn modelId="{DFCD8114-84A8-4328-895D-F3B64A6DFE55}" srcId="{19783CDC-9738-4F11-A599-EFDA28F4B416}" destId="{20F6307E-4860-48C7-8C23-18ECC9B3FB91}" srcOrd="1" destOrd="0" parTransId="{8DAA8CC4-7C84-47A5-82CA-C1B0689D0AE0}" sibTransId="{740E1AB1-E00A-48D5-AA05-F17816D5B834}"/>
    <dgm:cxn modelId="{FE98267D-921C-4629-8EC5-C598F1BD5088}" srcId="{19783CDC-9738-4F11-A599-EFDA28F4B416}" destId="{EEBA2450-34F1-446C-9719-5CD9CEE6E3D8}" srcOrd="0" destOrd="0" parTransId="{52464E42-408F-4857-9486-D271E8FF8643}" sibTransId="{204AC67C-2AC9-41B5-85F3-42CC326377F7}"/>
    <dgm:cxn modelId="{BC579143-3BAF-4493-9085-F08A2CFAF797}" srcId="{19783CDC-9738-4F11-A599-EFDA28F4B416}" destId="{52688E2F-F925-4E8F-9937-C312FFA74173}" srcOrd="3" destOrd="0" parTransId="{8837C987-32D1-4876-B4B6-122612AF3515}" sibTransId="{F96819F6-5257-4E04-8796-CB0BD3A48ADF}"/>
    <dgm:cxn modelId="{F3B8FC2F-8274-4AD4-A3C8-40D218E62DC3}" type="presOf" srcId="{204AC67C-2AC9-41B5-85F3-42CC326377F7}" destId="{E458D9E5-A96E-4742-BEED-8DA28BB6FEE0}" srcOrd="0" destOrd="0" presId="urn:microsoft.com/office/officeart/2008/layout/VerticalCurvedList"/>
    <dgm:cxn modelId="{1CFA26C2-F5E8-432A-8627-5A7EBE71D680}" type="presParOf" srcId="{EAC9C045-6E75-44D1-A1EF-C6F450F43870}" destId="{BD1E5D87-78AB-4172-8A19-E198DFF24CDC}" srcOrd="0" destOrd="0" presId="urn:microsoft.com/office/officeart/2008/layout/VerticalCurvedList"/>
    <dgm:cxn modelId="{9CBC420D-5D3C-4052-B2DC-623F426AE091}" type="presParOf" srcId="{BD1E5D87-78AB-4172-8A19-E198DFF24CDC}" destId="{C224564B-034F-4702-AF52-5452BFCD4BF1}" srcOrd="0" destOrd="0" presId="urn:microsoft.com/office/officeart/2008/layout/VerticalCurvedList"/>
    <dgm:cxn modelId="{DBB84DA2-9F8E-4F00-B392-D8E19EE62D4B}" type="presParOf" srcId="{C224564B-034F-4702-AF52-5452BFCD4BF1}" destId="{32C8B12E-0B14-4FF1-AEAF-1762D9F353D0}" srcOrd="0" destOrd="0" presId="urn:microsoft.com/office/officeart/2008/layout/VerticalCurvedList"/>
    <dgm:cxn modelId="{E7E9431F-F9ED-47E2-8201-FFC4E6DF259D}" type="presParOf" srcId="{C224564B-034F-4702-AF52-5452BFCD4BF1}" destId="{E458D9E5-A96E-4742-BEED-8DA28BB6FEE0}" srcOrd="1" destOrd="0" presId="urn:microsoft.com/office/officeart/2008/layout/VerticalCurvedList"/>
    <dgm:cxn modelId="{E4662A00-55E8-43BD-B25B-308994C1B0B5}" type="presParOf" srcId="{C224564B-034F-4702-AF52-5452BFCD4BF1}" destId="{F8B66071-502D-4A8E-8CC3-7D705C7FBA34}" srcOrd="2" destOrd="0" presId="urn:microsoft.com/office/officeart/2008/layout/VerticalCurvedList"/>
    <dgm:cxn modelId="{B800CA30-63E4-4EDB-A6A6-A2EDBD7E1D57}" type="presParOf" srcId="{C224564B-034F-4702-AF52-5452BFCD4BF1}" destId="{3D5CDC7C-C912-4C68-83B7-33150EE3DAB5}" srcOrd="3" destOrd="0" presId="urn:microsoft.com/office/officeart/2008/layout/VerticalCurvedList"/>
    <dgm:cxn modelId="{A4C5B984-552B-4195-A5BC-38AC7A037299}" type="presParOf" srcId="{BD1E5D87-78AB-4172-8A19-E198DFF24CDC}" destId="{E34505D6-765C-4041-92A2-67EFF2E8606A}" srcOrd="1" destOrd="0" presId="urn:microsoft.com/office/officeart/2008/layout/VerticalCurvedList"/>
    <dgm:cxn modelId="{84B9DDBC-582E-4213-9557-947004328465}" type="presParOf" srcId="{BD1E5D87-78AB-4172-8A19-E198DFF24CDC}" destId="{D5F10401-F7F0-42D8-B679-3B96BA82FB95}" srcOrd="2" destOrd="0" presId="urn:microsoft.com/office/officeart/2008/layout/VerticalCurvedList"/>
    <dgm:cxn modelId="{C3889598-B784-4013-8BEC-AEAED6043C65}" type="presParOf" srcId="{D5F10401-F7F0-42D8-B679-3B96BA82FB95}" destId="{FF3DE113-886A-424F-8AA8-20812C84EB81}" srcOrd="0" destOrd="0" presId="urn:microsoft.com/office/officeart/2008/layout/VerticalCurvedList"/>
    <dgm:cxn modelId="{25E1E70A-3BEB-43B1-B849-AE45E4B2BB02}" type="presParOf" srcId="{BD1E5D87-78AB-4172-8A19-E198DFF24CDC}" destId="{1523F690-0398-44DC-8FCC-9CADD1469865}" srcOrd="3" destOrd="0" presId="urn:microsoft.com/office/officeart/2008/layout/VerticalCurvedList"/>
    <dgm:cxn modelId="{A8B325C7-23B7-4DC6-BCC3-DD6BDDCD9CAD}" type="presParOf" srcId="{BD1E5D87-78AB-4172-8A19-E198DFF24CDC}" destId="{2FC78351-2DC7-4CF8-8009-70AAA5F39A2F}" srcOrd="4" destOrd="0" presId="urn:microsoft.com/office/officeart/2008/layout/VerticalCurvedList"/>
    <dgm:cxn modelId="{574EFB2F-89AB-44FD-9DDD-14FA29A75030}" type="presParOf" srcId="{2FC78351-2DC7-4CF8-8009-70AAA5F39A2F}" destId="{83E17810-83F7-4713-B8A2-A6B749F495FA}" srcOrd="0" destOrd="0" presId="urn:microsoft.com/office/officeart/2008/layout/VerticalCurvedList"/>
    <dgm:cxn modelId="{BFFA1037-5D36-4C9F-9277-383E9D1D4170}" type="presParOf" srcId="{BD1E5D87-78AB-4172-8A19-E198DFF24CDC}" destId="{ECD3A7AE-2E0D-4E85-A8BA-AE18EC9BB873}" srcOrd="5" destOrd="0" presId="urn:microsoft.com/office/officeart/2008/layout/VerticalCurvedList"/>
    <dgm:cxn modelId="{D8C1217B-C3E8-4C26-B8B5-03E01882E4AA}" type="presParOf" srcId="{BD1E5D87-78AB-4172-8A19-E198DFF24CDC}" destId="{CFA9AD8C-0FA5-4B35-A132-A392F83BC783}" srcOrd="6" destOrd="0" presId="urn:microsoft.com/office/officeart/2008/layout/VerticalCurvedList"/>
    <dgm:cxn modelId="{58693E27-7F1C-47D2-91EA-05C03BA36F49}" type="presParOf" srcId="{CFA9AD8C-0FA5-4B35-A132-A392F83BC783}" destId="{2F737868-B2FF-470D-BADA-4774D9DDAF26}" srcOrd="0" destOrd="0" presId="urn:microsoft.com/office/officeart/2008/layout/VerticalCurvedList"/>
    <dgm:cxn modelId="{A1B26787-421A-476F-A77C-93C4F1DC8043}" type="presParOf" srcId="{BD1E5D87-78AB-4172-8A19-E198DFF24CDC}" destId="{FE602947-A6BA-4FBE-8E6B-F4AA1E09DAF6}" srcOrd="7" destOrd="0" presId="urn:microsoft.com/office/officeart/2008/layout/VerticalCurvedList"/>
    <dgm:cxn modelId="{524ECD16-4344-4D08-9D15-97DCD0C266DF}" type="presParOf" srcId="{BD1E5D87-78AB-4172-8A19-E198DFF24CDC}" destId="{DD0E00C4-9A0D-4C5D-A341-3ADA361572B8}" srcOrd="8" destOrd="0" presId="urn:microsoft.com/office/officeart/2008/layout/VerticalCurvedList"/>
    <dgm:cxn modelId="{E0B14266-1567-418F-964E-537F6C9932CE}" type="presParOf" srcId="{DD0E00C4-9A0D-4C5D-A341-3ADA361572B8}" destId="{1F756C6F-7318-46EA-A69B-87B1868750CB}" srcOrd="0" destOrd="0" presId="urn:microsoft.com/office/officeart/2008/layout/VerticalCurvedList"/>
    <dgm:cxn modelId="{E95AD53B-166A-4E65-854D-E7C98318DCBB}" type="presParOf" srcId="{BD1E5D87-78AB-4172-8A19-E198DFF24CDC}" destId="{519ACD72-ADEE-477D-9D8A-1CC6A854C59C}" srcOrd="9" destOrd="0" presId="urn:microsoft.com/office/officeart/2008/layout/VerticalCurvedList"/>
    <dgm:cxn modelId="{4C37E23E-DE7B-448A-B14C-F841A9314939}" type="presParOf" srcId="{BD1E5D87-78AB-4172-8A19-E198DFF24CDC}" destId="{FAAC3B30-53BB-4EB3-B746-04C1AC6F8389}" srcOrd="10" destOrd="0" presId="urn:microsoft.com/office/officeart/2008/layout/VerticalCurvedList"/>
    <dgm:cxn modelId="{AE55ED65-5500-49CA-8E3C-F8BBA9214C7C}" type="presParOf" srcId="{FAAC3B30-53BB-4EB3-B746-04C1AC6F8389}" destId="{07998975-D9B0-4964-B766-E8B4B2C4C8F6}" srcOrd="0" destOrd="0" presId="urn:microsoft.com/office/officeart/2008/layout/VerticalCurvedList"/>
    <dgm:cxn modelId="{87BC83D5-2318-4733-88EA-F969FFBABFF6}" type="presParOf" srcId="{BD1E5D87-78AB-4172-8A19-E198DFF24CDC}" destId="{F35A395C-D65F-4D6D-BD03-6885AD3C5A7D}" srcOrd="11" destOrd="0" presId="urn:microsoft.com/office/officeart/2008/layout/VerticalCurvedList"/>
    <dgm:cxn modelId="{3AEF03ED-6A19-4F41-B116-87D0D3D5A554}" type="presParOf" srcId="{BD1E5D87-78AB-4172-8A19-E198DFF24CDC}" destId="{2E2A380C-4E1D-4989-800E-02240CC2E344}" srcOrd="12" destOrd="0" presId="urn:microsoft.com/office/officeart/2008/layout/VerticalCurvedList"/>
    <dgm:cxn modelId="{95AAF586-C733-4383-9CCB-B886C09543F8}" type="presParOf" srcId="{2E2A380C-4E1D-4989-800E-02240CC2E344}" destId="{E28EC5DE-8720-4D14-AE2D-DE99E13F290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C7B3FE4-CE93-43CE-8D1E-EB54049A4AB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883C19FD-4308-447E-B37D-FB48DF1D85C6}">
      <dgm:prSet phldrT="[Text]" custT="1"/>
      <dgm:spPr/>
      <dgm:t>
        <a:bodyPr/>
        <a:lstStyle/>
        <a:p>
          <a:r>
            <a:rPr lang="en-US" sz="3600" dirty="0"/>
            <a:t>Historical Data</a:t>
          </a:r>
        </a:p>
      </dgm:t>
    </dgm:pt>
    <dgm:pt modelId="{CF57FF58-1E39-41A1-A61C-ABEE83D6A74F}" type="parTrans" cxnId="{92361061-D62F-4A7D-9F06-372E2E5FD4AE}">
      <dgm:prSet/>
      <dgm:spPr/>
      <dgm:t>
        <a:bodyPr/>
        <a:lstStyle/>
        <a:p>
          <a:endParaRPr lang="en-US"/>
        </a:p>
      </dgm:t>
    </dgm:pt>
    <dgm:pt modelId="{269431AC-FDE5-4EA1-8951-2CE27004E2E1}" type="sibTrans" cxnId="{92361061-D62F-4A7D-9F06-372E2E5FD4AE}">
      <dgm:prSet/>
      <dgm:spPr/>
      <dgm:t>
        <a:bodyPr/>
        <a:lstStyle/>
        <a:p>
          <a:endParaRPr lang="en-US"/>
        </a:p>
      </dgm:t>
    </dgm:pt>
    <dgm:pt modelId="{25F3B94E-BDF3-443D-9013-561700EB1D5C}">
      <dgm:prSet phldrT="[Text]" custT="1"/>
      <dgm:spPr/>
      <dgm:t>
        <a:bodyPr/>
        <a:lstStyle/>
        <a:p>
          <a:r>
            <a:rPr lang="en-US" sz="3600" dirty="0"/>
            <a:t>Machine Learning</a:t>
          </a:r>
        </a:p>
      </dgm:t>
    </dgm:pt>
    <dgm:pt modelId="{60DE9BA3-7995-4E1D-BDD7-BA3BD7EFAD7B}" type="parTrans" cxnId="{F82BD59A-4B39-48AE-B3F3-D5AB6B08A992}">
      <dgm:prSet/>
      <dgm:spPr/>
      <dgm:t>
        <a:bodyPr/>
        <a:lstStyle/>
        <a:p>
          <a:endParaRPr lang="en-US"/>
        </a:p>
      </dgm:t>
    </dgm:pt>
    <dgm:pt modelId="{1560E405-59B7-4FE7-8927-378A7FE44ECD}" type="sibTrans" cxnId="{F82BD59A-4B39-48AE-B3F3-D5AB6B08A992}">
      <dgm:prSet/>
      <dgm:spPr/>
      <dgm:t>
        <a:bodyPr/>
        <a:lstStyle/>
        <a:p>
          <a:endParaRPr lang="en-US"/>
        </a:p>
      </dgm:t>
    </dgm:pt>
    <dgm:pt modelId="{9E4FCE07-E378-42AC-A6E1-47A8DD5B2503}">
      <dgm:prSet phldrT="[Text]" custT="1"/>
      <dgm:spPr/>
      <dgm:t>
        <a:bodyPr rIns="0"/>
        <a:lstStyle/>
        <a:p>
          <a:r>
            <a:rPr lang="en-US" sz="3600" dirty="0"/>
            <a:t>Real-time Monitoring</a:t>
          </a:r>
        </a:p>
      </dgm:t>
    </dgm:pt>
    <dgm:pt modelId="{48D5EE09-DD3B-49F7-84A5-2383CF40D33A}" type="parTrans" cxnId="{1870757B-B150-425A-82C2-F41FABAE63E0}">
      <dgm:prSet/>
      <dgm:spPr/>
      <dgm:t>
        <a:bodyPr/>
        <a:lstStyle/>
        <a:p>
          <a:endParaRPr lang="en-US"/>
        </a:p>
      </dgm:t>
    </dgm:pt>
    <dgm:pt modelId="{800BAF96-7910-4AA5-AF57-6932BFFD6259}" type="sibTrans" cxnId="{1870757B-B150-425A-82C2-F41FABAE63E0}">
      <dgm:prSet/>
      <dgm:spPr/>
      <dgm:t>
        <a:bodyPr/>
        <a:lstStyle/>
        <a:p>
          <a:endParaRPr lang="en-US"/>
        </a:p>
      </dgm:t>
    </dgm:pt>
    <dgm:pt modelId="{87F7AE26-DFCC-4959-A2CD-207E215F6599}">
      <dgm:prSet phldrT="[Text]" custT="1"/>
      <dgm:spPr/>
      <dgm:t>
        <a:bodyPr lIns="91440" rIns="0"/>
        <a:lstStyle/>
        <a:p>
          <a:r>
            <a:rPr lang="en-US" sz="3600" dirty="0"/>
            <a:t>Data Exploration</a:t>
          </a:r>
        </a:p>
      </dgm:t>
    </dgm:pt>
    <dgm:pt modelId="{D243DE5E-1AC8-4601-BD0E-CEF334E4F39B}" type="parTrans" cxnId="{31FBBC4F-770D-4574-B903-6B6D7DAD6B02}">
      <dgm:prSet/>
      <dgm:spPr/>
      <dgm:t>
        <a:bodyPr/>
        <a:lstStyle/>
        <a:p>
          <a:endParaRPr lang="en-US"/>
        </a:p>
      </dgm:t>
    </dgm:pt>
    <dgm:pt modelId="{06D7096D-5B3F-4F2F-8BB3-682ED6B09AD5}" type="sibTrans" cxnId="{31FBBC4F-770D-4574-B903-6B6D7DAD6B02}">
      <dgm:prSet/>
      <dgm:spPr/>
      <dgm:t>
        <a:bodyPr/>
        <a:lstStyle/>
        <a:p>
          <a:endParaRPr lang="en-US"/>
        </a:p>
      </dgm:t>
    </dgm:pt>
    <dgm:pt modelId="{E88E0794-99B8-4ED8-914A-FB46AC38B5A7}" type="pres">
      <dgm:prSet presAssocID="{4C7B3FE4-CE93-43CE-8D1E-EB54049A4ABA}" presName="CompostProcess" presStyleCnt="0">
        <dgm:presLayoutVars>
          <dgm:dir/>
          <dgm:resizeHandles val="exact"/>
        </dgm:presLayoutVars>
      </dgm:prSet>
      <dgm:spPr/>
    </dgm:pt>
    <dgm:pt modelId="{E4234F16-E4B2-4403-A11E-AE944EA81A99}" type="pres">
      <dgm:prSet presAssocID="{4C7B3FE4-CE93-43CE-8D1E-EB54049A4ABA}" presName="arrow" presStyleLbl="bgShp" presStyleIdx="0" presStyleCnt="1"/>
      <dgm:spPr/>
    </dgm:pt>
    <dgm:pt modelId="{5456BBC1-7EAD-4F61-911D-CC1AB77C1938}" type="pres">
      <dgm:prSet presAssocID="{4C7B3FE4-CE93-43CE-8D1E-EB54049A4ABA}" presName="linearProcess" presStyleCnt="0"/>
      <dgm:spPr/>
    </dgm:pt>
    <dgm:pt modelId="{88BD6D5C-F25E-4BAC-B4AB-0671EB6E2D7F}" type="pres">
      <dgm:prSet presAssocID="{883C19FD-4308-447E-B37D-FB48DF1D85C6}" presName="textNode" presStyleLbl="node1" presStyleIdx="0" presStyleCnt="4">
        <dgm:presLayoutVars>
          <dgm:bulletEnabled val="1"/>
        </dgm:presLayoutVars>
      </dgm:prSet>
      <dgm:spPr/>
    </dgm:pt>
    <dgm:pt modelId="{B695265A-D8C1-4F8C-877C-D52C4D1918BC}" type="pres">
      <dgm:prSet presAssocID="{269431AC-FDE5-4EA1-8951-2CE27004E2E1}" presName="sibTrans" presStyleCnt="0"/>
      <dgm:spPr/>
    </dgm:pt>
    <dgm:pt modelId="{D7DF23B1-5D6F-44C5-9C56-AC5ABDBE0826}" type="pres">
      <dgm:prSet presAssocID="{87F7AE26-DFCC-4959-A2CD-207E215F6599}" presName="textNode" presStyleLbl="node1" presStyleIdx="1" presStyleCnt="4">
        <dgm:presLayoutVars>
          <dgm:bulletEnabled val="1"/>
        </dgm:presLayoutVars>
      </dgm:prSet>
      <dgm:spPr/>
    </dgm:pt>
    <dgm:pt modelId="{7F8A8015-31E9-4E7E-A244-95C195ED3C1D}" type="pres">
      <dgm:prSet presAssocID="{06D7096D-5B3F-4F2F-8BB3-682ED6B09AD5}" presName="sibTrans" presStyleCnt="0"/>
      <dgm:spPr/>
    </dgm:pt>
    <dgm:pt modelId="{898112CC-B589-4154-97A5-19A7027A92AE}" type="pres">
      <dgm:prSet presAssocID="{25F3B94E-BDF3-443D-9013-561700EB1D5C}" presName="textNode" presStyleLbl="node1" presStyleIdx="2" presStyleCnt="4">
        <dgm:presLayoutVars>
          <dgm:bulletEnabled val="1"/>
        </dgm:presLayoutVars>
      </dgm:prSet>
      <dgm:spPr/>
    </dgm:pt>
    <dgm:pt modelId="{0903CFA2-80AE-4683-84A3-C09EEC24F5CF}" type="pres">
      <dgm:prSet presAssocID="{1560E405-59B7-4FE7-8927-378A7FE44ECD}" presName="sibTrans" presStyleCnt="0"/>
      <dgm:spPr/>
    </dgm:pt>
    <dgm:pt modelId="{8A154472-2026-44A8-BF98-68A117628309}" type="pres">
      <dgm:prSet presAssocID="{9E4FCE07-E378-42AC-A6E1-47A8DD5B250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D2FB7913-931F-4358-A2F4-8E1068853B1D}" type="presOf" srcId="{9E4FCE07-E378-42AC-A6E1-47A8DD5B2503}" destId="{8A154472-2026-44A8-BF98-68A117628309}" srcOrd="0" destOrd="0" presId="urn:microsoft.com/office/officeart/2005/8/layout/hProcess9"/>
    <dgm:cxn modelId="{7218CB50-D7D8-46CF-86B8-AEEBBE2EEA6B}" type="presOf" srcId="{25F3B94E-BDF3-443D-9013-561700EB1D5C}" destId="{898112CC-B589-4154-97A5-19A7027A92AE}" srcOrd="0" destOrd="0" presId="urn:microsoft.com/office/officeart/2005/8/layout/hProcess9"/>
    <dgm:cxn modelId="{BCCC7D78-8C1A-4C89-925B-EF8167CD3BAB}" type="presOf" srcId="{4C7B3FE4-CE93-43CE-8D1E-EB54049A4ABA}" destId="{E88E0794-99B8-4ED8-914A-FB46AC38B5A7}" srcOrd="0" destOrd="0" presId="urn:microsoft.com/office/officeart/2005/8/layout/hProcess9"/>
    <dgm:cxn modelId="{1870757B-B150-425A-82C2-F41FABAE63E0}" srcId="{4C7B3FE4-CE93-43CE-8D1E-EB54049A4ABA}" destId="{9E4FCE07-E378-42AC-A6E1-47A8DD5B2503}" srcOrd="3" destOrd="0" parTransId="{48D5EE09-DD3B-49F7-84A5-2383CF40D33A}" sibTransId="{800BAF96-7910-4AA5-AF57-6932BFFD6259}"/>
    <dgm:cxn modelId="{31FBBC4F-770D-4574-B903-6B6D7DAD6B02}" srcId="{4C7B3FE4-CE93-43CE-8D1E-EB54049A4ABA}" destId="{87F7AE26-DFCC-4959-A2CD-207E215F6599}" srcOrd="1" destOrd="0" parTransId="{D243DE5E-1AC8-4601-BD0E-CEF334E4F39B}" sibTransId="{06D7096D-5B3F-4F2F-8BB3-682ED6B09AD5}"/>
    <dgm:cxn modelId="{46F22BEB-5F1C-4678-B966-5FE6B991747D}" type="presOf" srcId="{87F7AE26-DFCC-4959-A2CD-207E215F6599}" destId="{D7DF23B1-5D6F-44C5-9C56-AC5ABDBE0826}" srcOrd="0" destOrd="0" presId="urn:microsoft.com/office/officeart/2005/8/layout/hProcess9"/>
    <dgm:cxn modelId="{F82BD59A-4B39-48AE-B3F3-D5AB6B08A992}" srcId="{4C7B3FE4-CE93-43CE-8D1E-EB54049A4ABA}" destId="{25F3B94E-BDF3-443D-9013-561700EB1D5C}" srcOrd="2" destOrd="0" parTransId="{60DE9BA3-7995-4E1D-BDD7-BA3BD7EFAD7B}" sibTransId="{1560E405-59B7-4FE7-8927-378A7FE44ECD}"/>
    <dgm:cxn modelId="{92361061-D62F-4A7D-9F06-372E2E5FD4AE}" srcId="{4C7B3FE4-CE93-43CE-8D1E-EB54049A4ABA}" destId="{883C19FD-4308-447E-B37D-FB48DF1D85C6}" srcOrd="0" destOrd="0" parTransId="{CF57FF58-1E39-41A1-A61C-ABEE83D6A74F}" sibTransId="{269431AC-FDE5-4EA1-8951-2CE27004E2E1}"/>
    <dgm:cxn modelId="{892D97FB-A618-43B8-A818-156E2DBCA21D}" type="presOf" srcId="{883C19FD-4308-447E-B37D-FB48DF1D85C6}" destId="{88BD6D5C-F25E-4BAC-B4AB-0671EB6E2D7F}" srcOrd="0" destOrd="0" presId="urn:microsoft.com/office/officeart/2005/8/layout/hProcess9"/>
    <dgm:cxn modelId="{95AD1F3E-F944-4D95-88AA-4C985EC11C8E}" type="presParOf" srcId="{E88E0794-99B8-4ED8-914A-FB46AC38B5A7}" destId="{E4234F16-E4B2-4403-A11E-AE944EA81A99}" srcOrd="0" destOrd="0" presId="urn:microsoft.com/office/officeart/2005/8/layout/hProcess9"/>
    <dgm:cxn modelId="{424EB290-1231-4A96-9F0A-BED167E0815D}" type="presParOf" srcId="{E88E0794-99B8-4ED8-914A-FB46AC38B5A7}" destId="{5456BBC1-7EAD-4F61-911D-CC1AB77C1938}" srcOrd="1" destOrd="0" presId="urn:microsoft.com/office/officeart/2005/8/layout/hProcess9"/>
    <dgm:cxn modelId="{94771262-75F5-44FD-9AC7-E3AAE4D86442}" type="presParOf" srcId="{5456BBC1-7EAD-4F61-911D-CC1AB77C1938}" destId="{88BD6D5C-F25E-4BAC-B4AB-0671EB6E2D7F}" srcOrd="0" destOrd="0" presId="urn:microsoft.com/office/officeart/2005/8/layout/hProcess9"/>
    <dgm:cxn modelId="{1FC1452A-B2F8-40C2-B849-7D8AE464172C}" type="presParOf" srcId="{5456BBC1-7EAD-4F61-911D-CC1AB77C1938}" destId="{B695265A-D8C1-4F8C-877C-D52C4D1918BC}" srcOrd="1" destOrd="0" presId="urn:microsoft.com/office/officeart/2005/8/layout/hProcess9"/>
    <dgm:cxn modelId="{5448D842-1F78-471C-88DE-0C7E543331DF}" type="presParOf" srcId="{5456BBC1-7EAD-4F61-911D-CC1AB77C1938}" destId="{D7DF23B1-5D6F-44C5-9C56-AC5ABDBE0826}" srcOrd="2" destOrd="0" presId="urn:microsoft.com/office/officeart/2005/8/layout/hProcess9"/>
    <dgm:cxn modelId="{7CBD0AE0-62AA-49C9-A6F4-8F87A2A51F7D}" type="presParOf" srcId="{5456BBC1-7EAD-4F61-911D-CC1AB77C1938}" destId="{7F8A8015-31E9-4E7E-A244-95C195ED3C1D}" srcOrd="3" destOrd="0" presId="urn:microsoft.com/office/officeart/2005/8/layout/hProcess9"/>
    <dgm:cxn modelId="{B34411E0-7A6C-440A-B6A3-7223D8F3767D}" type="presParOf" srcId="{5456BBC1-7EAD-4F61-911D-CC1AB77C1938}" destId="{898112CC-B589-4154-97A5-19A7027A92AE}" srcOrd="4" destOrd="0" presId="urn:microsoft.com/office/officeart/2005/8/layout/hProcess9"/>
    <dgm:cxn modelId="{F8605149-F301-4CD4-8E40-FE9E1AE6E546}" type="presParOf" srcId="{5456BBC1-7EAD-4F61-911D-CC1AB77C1938}" destId="{0903CFA2-80AE-4683-84A3-C09EEC24F5CF}" srcOrd="5" destOrd="0" presId="urn:microsoft.com/office/officeart/2005/8/layout/hProcess9"/>
    <dgm:cxn modelId="{BED2A929-70F7-40F2-BD30-104F6FD0D7B4}" type="presParOf" srcId="{5456BBC1-7EAD-4F61-911D-CC1AB77C1938}" destId="{8A154472-2026-44A8-BF98-68A117628309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2DEF76-1021-4207-B3E2-9E567577EF9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3FA56C-98A7-4817-8A26-983FBF95A76B}">
      <dgm:prSet phldrT="[Text]" custT="1"/>
      <dgm:spPr/>
      <dgm:t>
        <a:bodyPr/>
        <a:lstStyle/>
        <a:p>
          <a:r>
            <a:rPr lang="en-US" sz="3600" dirty="0"/>
            <a:t>Is the new point an Outlier?</a:t>
          </a:r>
        </a:p>
      </dgm:t>
    </dgm:pt>
    <dgm:pt modelId="{F2C63AEB-0AB9-4DD5-AD90-47928079CA64}" type="parTrans" cxnId="{22CA0E51-7054-47A4-9D64-1BDC9CFB7933}">
      <dgm:prSet/>
      <dgm:spPr/>
      <dgm:t>
        <a:bodyPr/>
        <a:lstStyle/>
        <a:p>
          <a:endParaRPr lang="en-US" sz="1600"/>
        </a:p>
      </dgm:t>
    </dgm:pt>
    <dgm:pt modelId="{EE78F138-2B7A-46CE-AAE7-23939D61AEE6}" type="sibTrans" cxnId="{22CA0E51-7054-47A4-9D64-1BDC9CFB7933}">
      <dgm:prSet/>
      <dgm:spPr/>
      <dgm:t>
        <a:bodyPr/>
        <a:lstStyle/>
        <a:p>
          <a:endParaRPr lang="en-US" sz="1600"/>
        </a:p>
      </dgm:t>
    </dgm:pt>
    <dgm:pt modelId="{7E11256C-D990-4CEB-9B23-DD34481E69CD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3200" dirty="0"/>
            <a:t>If the distance is larger than the group size, it may be an ou</a:t>
          </a:r>
          <a:r>
            <a:rPr lang="en-US" sz="2800" dirty="0"/>
            <a:t>tlier.</a:t>
          </a:r>
        </a:p>
      </dgm:t>
    </dgm:pt>
    <dgm:pt modelId="{3C84CC78-1BD5-42AC-B7BC-B4EED623F516}" type="parTrans" cxnId="{6B29D4D4-B88F-4E68-B9CD-55C3D5D63698}">
      <dgm:prSet/>
      <dgm:spPr/>
      <dgm:t>
        <a:bodyPr/>
        <a:lstStyle/>
        <a:p>
          <a:endParaRPr lang="en-US" sz="1600"/>
        </a:p>
      </dgm:t>
    </dgm:pt>
    <dgm:pt modelId="{40003746-D415-42BF-B646-A4BE319A2325}" type="sibTrans" cxnId="{6B29D4D4-B88F-4E68-B9CD-55C3D5D63698}">
      <dgm:prSet/>
      <dgm:spPr/>
      <dgm:t>
        <a:bodyPr/>
        <a:lstStyle/>
        <a:p>
          <a:endParaRPr lang="en-US" sz="1600"/>
        </a:p>
      </dgm:t>
    </dgm:pt>
    <dgm:pt modelId="{8A634AD5-F158-44CC-9778-DA4D69CC0C62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3200" dirty="0"/>
            <a:t>Pattern Recognition: Measure the distance to the previous data.</a:t>
          </a:r>
        </a:p>
      </dgm:t>
    </dgm:pt>
    <dgm:pt modelId="{2984C8BC-4FCA-4EB0-804F-943376DDA99E}" type="sibTrans" cxnId="{DE95E01C-A445-488A-AB70-E598B334F221}">
      <dgm:prSet/>
      <dgm:spPr/>
      <dgm:t>
        <a:bodyPr/>
        <a:lstStyle/>
        <a:p>
          <a:endParaRPr lang="en-US" sz="1600"/>
        </a:p>
      </dgm:t>
    </dgm:pt>
    <dgm:pt modelId="{1D800829-BEE2-4D7E-BFAD-64205C0FDF05}" type="parTrans" cxnId="{DE95E01C-A445-488A-AB70-E598B334F221}">
      <dgm:prSet/>
      <dgm:spPr/>
      <dgm:t>
        <a:bodyPr/>
        <a:lstStyle/>
        <a:p>
          <a:endParaRPr lang="en-US" sz="1600"/>
        </a:p>
      </dgm:t>
    </dgm:pt>
    <dgm:pt modelId="{F9DD2F59-6FBC-4C84-87C4-AACF9FE9FFD9}" type="pres">
      <dgm:prSet presAssocID="{9C2DEF76-1021-4207-B3E2-9E567577EF9C}" presName="Name0" presStyleCnt="0">
        <dgm:presLayoutVars>
          <dgm:dir/>
          <dgm:animLvl val="lvl"/>
          <dgm:resizeHandles val="exact"/>
        </dgm:presLayoutVars>
      </dgm:prSet>
      <dgm:spPr/>
    </dgm:pt>
    <dgm:pt modelId="{715A00AE-A69D-4D19-863C-F21734D3128E}" type="pres">
      <dgm:prSet presAssocID="{7E11256C-D990-4CEB-9B23-DD34481E69CD}" presName="boxAndChildren" presStyleCnt="0"/>
      <dgm:spPr/>
    </dgm:pt>
    <dgm:pt modelId="{5A14BC53-D2D7-4146-91D3-547B12818C0B}" type="pres">
      <dgm:prSet presAssocID="{7E11256C-D990-4CEB-9B23-DD34481E69CD}" presName="parentTextBox" presStyleLbl="node1" presStyleIdx="0" presStyleCnt="3"/>
      <dgm:spPr/>
    </dgm:pt>
    <dgm:pt modelId="{CDD688E1-B491-41DE-89CA-0D78C984590E}" type="pres">
      <dgm:prSet presAssocID="{2984C8BC-4FCA-4EB0-804F-943376DDA99E}" presName="sp" presStyleCnt="0"/>
      <dgm:spPr/>
    </dgm:pt>
    <dgm:pt modelId="{EEEC1DC7-0B8C-4DBA-9AE3-F19178B2E224}" type="pres">
      <dgm:prSet presAssocID="{8A634AD5-F158-44CC-9778-DA4D69CC0C62}" presName="arrowAndChildren" presStyleCnt="0"/>
      <dgm:spPr/>
    </dgm:pt>
    <dgm:pt modelId="{38C06CB2-760D-44CF-8EAE-5CBE8029CB71}" type="pres">
      <dgm:prSet presAssocID="{8A634AD5-F158-44CC-9778-DA4D69CC0C62}" presName="parentTextArrow" presStyleLbl="node1" presStyleIdx="1" presStyleCnt="3"/>
      <dgm:spPr/>
    </dgm:pt>
    <dgm:pt modelId="{42DA32C1-CFC0-4E8C-A8C7-EC6CF653353D}" type="pres">
      <dgm:prSet presAssocID="{EE78F138-2B7A-46CE-AAE7-23939D61AEE6}" presName="sp" presStyleCnt="0"/>
      <dgm:spPr/>
    </dgm:pt>
    <dgm:pt modelId="{65EF642B-161F-4357-B271-2379341C08B8}" type="pres">
      <dgm:prSet presAssocID="{433FA56C-98A7-4817-8A26-983FBF95A76B}" presName="arrowAndChildren" presStyleCnt="0"/>
      <dgm:spPr/>
    </dgm:pt>
    <dgm:pt modelId="{AD37501F-F868-4EF9-AC0F-720F64B4BFB0}" type="pres">
      <dgm:prSet presAssocID="{433FA56C-98A7-4817-8A26-983FBF95A76B}" presName="parentTextArrow" presStyleLbl="node1" presStyleIdx="2" presStyleCnt="3"/>
      <dgm:spPr/>
    </dgm:pt>
  </dgm:ptLst>
  <dgm:cxnLst>
    <dgm:cxn modelId="{86194EA5-9E7A-4B68-A65F-028E66AA026C}" type="presOf" srcId="{8A634AD5-F158-44CC-9778-DA4D69CC0C62}" destId="{38C06CB2-760D-44CF-8EAE-5CBE8029CB71}" srcOrd="0" destOrd="0" presId="urn:microsoft.com/office/officeart/2005/8/layout/process4"/>
    <dgm:cxn modelId="{528E3709-E9B8-490A-90B3-5DCC125D9F0C}" type="presOf" srcId="{7E11256C-D990-4CEB-9B23-DD34481E69CD}" destId="{5A14BC53-D2D7-4146-91D3-547B12818C0B}" srcOrd="0" destOrd="0" presId="urn:microsoft.com/office/officeart/2005/8/layout/process4"/>
    <dgm:cxn modelId="{578FADF5-4102-4666-9C7A-1BF7B8685B50}" type="presOf" srcId="{433FA56C-98A7-4817-8A26-983FBF95A76B}" destId="{AD37501F-F868-4EF9-AC0F-720F64B4BFB0}" srcOrd="0" destOrd="0" presId="urn:microsoft.com/office/officeart/2005/8/layout/process4"/>
    <dgm:cxn modelId="{6B29D4D4-B88F-4E68-B9CD-55C3D5D63698}" srcId="{9C2DEF76-1021-4207-B3E2-9E567577EF9C}" destId="{7E11256C-D990-4CEB-9B23-DD34481E69CD}" srcOrd="2" destOrd="0" parTransId="{3C84CC78-1BD5-42AC-B7BC-B4EED623F516}" sibTransId="{40003746-D415-42BF-B646-A4BE319A2325}"/>
    <dgm:cxn modelId="{DE95E01C-A445-488A-AB70-E598B334F221}" srcId="{9C2DEF76-1021-4207-B3E2-9E567577EF9C}" destId="{8A634AD5-F158-44CC-9778-DA4D69CC0C62}" srcOrd="1" destOrd="0" parTransId="{1D800829-BEE2-4D7E-BFAD-64205C0FDF05}" sibTransId="{2984C8BC-4FCA-4EB0-804F-943376DDA99E}"/>
    <dgm:cxn modelId="{22CA0E51-7054-47A4-9D64-1BDC9CFB7933}" srcId="{9C2DEF76-1021-4207-B3E2-9E567577EF9C}" destId="{433FA56C-98A7-4817-8A26-983FBF95A76B}" srcOrd="0" destOrd="0" parTransId="{F2C63AEB-0AB9-4DD5-AD90-47928079CA64}" sibTransId="{EE78F138-2B7A-46CE-AAE7-23939D61AEE6}"/>
    <dgm:cxn modelId="{BE60D197-658F-451D-92A1-7E167B34BB1E}" type="presOf" srcId="{9C2DEF76-1021-4207-B3E2-9E567577EF9C}" destId="{F9DD2F59-6FBC-4C84-87C4-AACF9FE9FFD9}" srcOrd="0" destOrd="0" presId="urn:microsoft.com/office/officeart/2005/8/layout/process4"/>
    <dgm:cxn modelId="{DB04A710-D53E-4B67-B9E8-72E421603C6F}" type="presParOf" srcId="{F9DD2F59-6FBC-4C84-87C4-AACF9FE9FFD9}" destId="{715A00AE-A69D-4D19-863C-F21734D3128E}" srcOrd="0" destOrd="0" presId="urn:microsoft.com/office/officeart/2005/8/layout/process4"/>
    <dgm:cxn modelId="{E6A56378-2394-454D-A51B-6F89348E9CCE}" type="presParOf" srcId="{715A00AE-A69D-4D19-863C-F21734D3128E}" destId="{5A14BC53-D2D7-4146-91D3-547B12818C0B}" srcOrd="0" destOrd="0" presId="urn:microsoft.com/office/officeart/2005/8/layout/process4"/>
    <dgm:cxn modelId="{8AC0F7DC-E936-4AF8-9458-30B0F2B2BBC0}" type="presParOf" srcId="{F9DD2F59-6FBC-4C84-87C4-AACF9FE9FFD9}" destId="{CDD688E1-B491-41DE-89CA-0D78C984590E}" srcOrd="1" destOrd="0" presId="urn:microsoft.com/office/officeart/2005/8/layout/process4"/>
    <dgm:cxn modelId="{22B6C387-2E38-4AB4-A685-BB87958EAD71}" type="presParOf" srcId="{F9DD2F59-6FBC-4C84-87C4-AACF9FE9FFD9}" destId="{EEEC1DC7-0B8C-4DBA-9AE3-F19178B2E224}" srcOrd="2" destOrd="0" presId="urn:microsoft.com/office/officeart/2005/8/layout/process4"/>
    <dgm:cxn modelId="{BE9B2A08-CEB7-4220-A4A7-37703344082C}" type="presParOf" srcId="{EEEC1DC7-0B8C-4DBA-9AE3-F19178B2E224}" destId="{38C06CB2-760D-44CF-8EAE-5CBE8029CB71}" srcOrd="0" destOrd="0" presId="urn:microsoft.com/office/officeart/2005/8/layout/process4"/>
    <dgm:cxn modelId="{CD044B3D-5E1B-4290-9049-F631C48B2E80}" type="presParOf" srcId="{F9DD2F59-6FBC-4C84-87C4-AACF9FE9FFD9}" destId="{42DA32C1-CFC0-4E8C-A8C7-EC6CF653353D}" srcOrd="3" destOrd="0" presId="urn:microsoft.com/office/officeart/2005/8/layout/process4"/>
    <dgm:cxn modelId="{5A2BD8E2-3AD2-415B-81EF-12DDDAD62B46}" type="presParOf" srcId="{F9DD2F59-6FBC-4C84-87C4-AACF9FE9FFD9}" destId="{65EF642B-161F-4357-B271-2379341C08B8}" srcOrd="4" destOrd="0" presId="urn:microsoft.com/office/officeart/2005/8/layout/process4"/>
    <dgm:cxn modelId="{E8A2EE82-5A83-4E4E-A7EA-6336B81969E7}" type="presParOf" srcId="{65EF642B-161F-4357-B271-2379341C08B8}" destId="{AD37501F-F868-4EF9-AC0F-720F64B4BFB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C2DEF76-1021-4207-B3E2-9E567577EF9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3FA56C-98A7-4817-8A26-983FBF95A76B}">
      <dgm:prSet phldrT="[Text]" custT="1"/>
      <dgm:spPr/>
      <dgm:t>
        <a:bodyPr/>
        <a:lstStyle/>
        <a:p>
          <a:r>
            <a:rPr lang="en-US" sz="3600" dirty="0"/>
            <a:t>Is the new point an Outlier?</a:t>
          </a:r>
        </a:p>
      </dgm:t>
    </dgm:pt>
    <dgm:pt modelId="{F2C63AEB-0AB9-4DD5-AD90-47928079CA64}" type="parTrans" cxnId="{22CA0E51-7054-47A4-9D64-1BDC9CFB7933}">
      <dgm:prSet/>
      <dgm:spPr/>
      <dgm:t>
        <a:bodyPr/>
        <a:lstStyle/>
        <a:p>
          <a:endParaRPr lang="en-US" sz="1600"/>
        </a:p>
      </dgm:t>
    </dgm:pt>
    <dgm:pt modelId="{EE78F138-2B7A-46CE-AAE7-23939D61AEE6}" type="sibTrans" cxnId="{22CA0E51-7054-47A4-9D64-1BDC9CFB7933}">
      <dgm:prSet/>
      <dgm:spPr/>
      <dgm:t>
        <a:bodyPr/>
        <a:lstStyle/>
        <a:p>
          <a:endParaRPr lang="en-US" sz="1600"/>
        </a:p>
      </dgm:t>
    </dgm:pt>
    <dgm:pt modelId="{8A634AD5-F158-44CC-9778-DA4D69CC0C62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3200" dirty="0"/>
            <a:t>Pattern Recognition: Measure the distance to the previous data.</a:t>
          </a:r>
        </a:p>
      </dgm:t>
    </dgm:pt>
    <dgm:pt modelId="{1D800829-BEE2-4D7E-BFAD-64205C0FDF05}" type="parTrans" cxnId="{DE95E01C-A445-488A-AB70-E598B334F221}">
      <dgm:prSet/>
      <dgm:spPr/>
      <dgm:t>
        <a:bodyPr/>
        <a:lstStyle/>
        <a:p>
          <a:endParaRPr lang="en-US" sz="1600"/>
        </a:p>
      </dgm:t>
    </dgm:pt>
    <dgm:pt modelId="{2984C8BC-4FCA-4EB0-804F-943376DDA99E}" type="sibTrans" cxnId="{DE95E01C-A445-488A-AB70-E598B334F221}">
      <dgm:prSet/>
      <dgm:spPr/>
      <dgm:t>
        <a:bodyPr/>
        <a:lstStyle/>
        <a:p>
          <a:endParaRPr lang="en-US" sz="1600"/>
        </a:p>
      </dgm:t>
    </dgm:pt>
    <dgm:pt modelId="{7E11256C-D990-4CEB-9B23-DD34481E69CD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3200" dirty="0"/>
            <a:t>If the distance is larger than the group size, it may be an ou</a:t>
          </a:r>
          <a:r>
            <a:rPr lang="en-US" sz="2800" dirty="0"/>
            <a:t>tlier.</a:t>
          </a:r>
        </a:p>
      </dgm:t>
    </dgm:pt>
    <dgm:pt modelId="{3C84CC78-1BD5-42AC-B7BC-B4EED623F516}" type="parTrans" cxnId="{6B29D4D4-B88F-4E68-B9CD-55C3D5D63698}">
      <dgm:prSet/>
      <dgm:spPr/>
      <dgm:t>
        <a:bodyPr/>
        <a:lstStyle/>
        <a:p>
          <a:endParaRPr lang="en-US" sz="1600"/>
        </a:p>
      </dgm:t>
    </dgm:pt>
    <dgm:pt modelId="{40003746-D415-42BF-B646-A4BE319A2325}" type="sibTrans" cxnId="{6B29D4D4-B88F-4E68-B9CD-55C3D5D63698}">
      <dgm:prSet/>
      <dgm:spPr/>
      <dgm:t>
        <a:bodyPr/>
        <a:lstStyle/>
        <a:p>
          <a:endParaRPr lang="en-US" sz="1600"/>
        </a:p>
      </dgm:t>
    </dgm:pt>
    <dgm:pt modelId="{F9DD2F59-6FBC-4C84-87C4-AACF9FE9FFD9}" type="pres">
      <dgm:prSet presAssocID="{9C2DEF76-1021-4207-B3E2-9E567577EF9C}" presName="Name0" presStyleCnt="0">
        <dgm:presLayoutVars>
          <dgm:dir/>
          <dgm:animLvl val="lvl"/>
          <dgm:resizeHandles val="exact"/>
        </dgm:presLayoutVars>
      </dgm:prSet>
      <dgm:spPr/>
    </dgm:pt>
    <dgm:pt modelId="{715A00AE-A69D-4D19-863C-F21734D3128E}" type="pres">
      <dgm:prSet presAssocID="{7E11256C-D990-4CEB-9B23-DD34481E69CD}" presName="boxAndChildren" presStyleCnt="0"/>
      <dgm:spPr/>
    </dgm:pt>
    <dgm:pt modelId="{5A14BC53-D2D7-4146-91D3-547B12818C0B}" type="pres">
      <dgm:prSet presAssocID="{7E11256C-D990-4CEB-9B23-DD34481E69CD}" presName="parentTextBox" presStyleLbl="node1" presStyleIdx="0" presStyleCnt="3"/>
      <dgm:spPr/>
    </dgm:pt>
    <dgm:pt modelId="{CDD688E1-B491-41DE-89CA-0D78C984590E}" type="pres">
      <dgm:prSet presAssocID="{2984C8BC-4FCA-4EB0-804F-943376DDA99E}" presName="sp" presStyleCnt="0"/>
      <dgm:spPr/>
    </dgm:pt>
    <dgm:pt modelId="{EEEC1DC7-0B8C-4DBA-9AE3-F19178B2E224}" type="pres">
      <dgm:prSet presAssocID="{8A634AD5-F158-44CC-9778-DA4D69CC0C62}" presName="arrowAndChildren" presStyleCnt="0"/>
      <dgm:spPr/>
    </dgm:pt>
    <dgm:pt modelId="{38C06CB2-760D-44CF-8EAE-5CBE8029CB71}" type="pres">
      <dgm:prSet presAssocID="{8A634AD5-F158-44CC-9778-DA4D69CC0C62}" presName="parentTextArrow" presStyleLbl="node1" presStyleIdx="1" presStyleCnt="3"/>
      <dgm:spPr/>
    </dgm:pt>
    <dgm:pt modelId="{42DA32C1-CFC0-4E8C-A8C7-EC6CF653353D}" type="pres">
      <dgm:prSet presAssocID="{EE78F138-2B7A-46CE-AAE7-23939D61AEE6}" presName="sp" presStyleCnt="0"/>
      <dgm:spPr/>
    </dgm:pt>
    <dgm:pt modelId="{65EF642B-161F-4357-B271-2379341C08B8}" type="pres">
      <dgm:prSet presAssocID="{433FA56C-98A7-4817-8A26-983FBF95A76B}" presName="arrowAndChildren" presStyleCnt="0"/>
      <dgm:spPr/>
    </dgm:pt>
    <dgm:pt modelId="{AD37501F-F868-4EF9-AC0F-720F64B4BFB0}" type="pres">
      <dgm:prSet presAssocID="{433FA56C-98A7-4817-8A26-983FBF95A76B}" presName="parentTextArrow" presStyleLbl="node1" presStyleIdx="2" presStyleCnt="3"/>
      <dgm:spPr/>
    </dgm:pt>
  </dgm:ptLst>
  <dgm:cxnLst>
    <dgm:cxn modelId="{86194EA5-9E7A-4B68-A65F-028E66AA026C}" type="presOf" srcId="{8A634AD5-F158-44CC-9778-DA4D69CC0C62}" destId="{38C06CB2-760D-44CF-8EAE-5CBE8029CB71}" srcOrd="0" destOrd="0" presId="urn:microsoft.com/office/officeart/2005/8/layout/process4"/>
    <dgm:cxn modelId="{528E3709-E9B8-490A-90B3-5DCC125D9F0C}" type="presOf" srcId="{7E11256C-D990-4CEB-9B23-DD34481E69CD}" destId="{5A14BC53-D2D7-4146-91D3-547B12818C0B}" srcOrd="0" destOrd="0" presId="urn:microsoft.com/office/officeart/2005/8/layout/process4"/>
    <dgm:cxn modelId="{578FADF5-4102-4666-9C7A-1BF7B8685B50}" type="presOf" srcId="{433FA56C-98A7-4817-8A26-983FBF95A76B}" destId="{AD37501F-F868-4EF9-AC0F-720F64B4BFB0}" srcOrd="0" destOrd="0" presId="urn:microsoft.com/office/officeart/2005/8/layout/process4"/>
    <dgm:cxn modelId="{6B29D4D4-B88F-4E68-B9CD-55C3D5D63698}" srcId="{9C2DEF76-1021-4207-B3E2-9E567577EF9C}" destId="{7E11256C-D990-4CEB-9B23-DD34481E69CD}" srcOrd="2" destOrd="0" parTransId="{3C84CC78-1BD5-42AC-B7BC-B4EED623F516}" sibTransId="{40003746-D415-42BF-B646-A4BE319A2325}"/>
    <dgm:cxn modelId="{DE95E01C-A445-488A-AB70-E598B334F221}" srcId="{9C2DEF76-1021-4207-B3E2-9E567577EF9C}" destId="{8A634AD5-F158-44CC-9778-DA4D69CC0C62}" srcOrd="1" destOrd="0" parTransId="{1D800829-BEE2-4D7E-BFAD-64205C0FDF05}" sibTransId="{2984C8BC-4FCA-4EB0-804F-943376DDA99E}"/>
    <dgm:cxn modelId="{22CA0E51-7054-47A4-9D64-1BDC9CFB7933}" srcId="{9C2DEF76-1021-4207-B3E2-9E567577EF9C}" destId="{433FA56C-98A7-4817-8A26-983FBF95A76B}" srcOrd="0" destOrd="0" parTransId="{F2C63AEB-0AB9-4DD5-AD90-47928079CA64}" sibTransId="{EE78F138-2B7A-46CE-AAE7-23939D61AEE6}"/>
    <dgm:cxn modelId="{BE60D197-658F-451D-92A1-7E167B34BB1E}" type="presOf" srcId="{9C2DEF76-1021-4207-B3E2-9E567577EF9C}" destId="{F9DD2F59-6FBC-4C84-87C4-AACF9FE9FFD9}" srcOrd="0" destOrd="0" presId="urn:microsoft.com/office/officeart/2005/8/layout/process4"/>
    <dgm:cxn modelId="{DB04A710-D53E-4B67-B9E8-72E421603C6F}" type="presParOf" srcId="{F9DD2F59-6FBC-4C84-87C4-AACF9FE9FFD9}" destId="{715A00AE-A69D-4D19-863C-F21734D3128E}" srcOrd="0" destOrd="0" presId="urn:microsoft.com/office/officeart/2005/8/layout/process4"/>
    <dgm:cxn modelId="{E6A56378-2394-454D-A51B-6F89348E9CCE}" type="presParOf" srcId="{715A00AE-A69D-4D19-863C-F21734D3128E}" destId="{5A14BC53-D2D7-4146-91D3-547B12818C0B}" srcOrd="0" destOrd="0" presId="urn:microsoft.com/office/officeart/2005/8/layout/process4"/>
    <dgm:cxn modelId="{8AC0F7DC-E936-4AF8-9458-30B0F2B2BBC0}" type="presParOf" srcId="{F9DD2F59-6FBC-4C84-87C4-AACF9FE9FFD9}" destId="{CDD688E1-B491-41DE-89CA-0D78C984590E}" srcOrd="1" destOrd="0" presId="urn:microsoft.com/office/officeart/2005/8/layout/process4"/>
    <dgm:cxn modelId="{22B6C387-2E38-4AB4-A685-BB87958EAD71}" type="presParOf" srcId="{F9DD2F59-6FBC-4C84-87C4-AACF9FE9FFD9}" destId="{EEEC1DC7-0B8C-4DBA-9AE3-F19178B2E224}" srcOrd="2" destOrd="0" presId="urn:microsoft.com/office/officeart/2005/8/layout/process4"/>
    <dgm:cxn modelId="{BE9B2A08-CEB7-4220-A4A7-37703344082C}" type="presParOf" srcId="{EEEC1DC7-0B8C-4DBA-9AE3-F19178B2E224}" destId="{38C06CB2-760D-44CF-8EAE-5CBE8029CB71}" srcOrd="0" destOrd="0" presId="urn:microsoft.com/office/officeart/2005/8/layout/process4"/>
    <dgm:cxn modelId="{CD044B3D-5E1B-4290-9049-F631C48B2E80}" type="presParOf" srcId="{F9DD2F59-6FBC-4C84-87C4-AACF9FE9FFD9}" destId="{42DA32C1-CFC0-4E8C-A8C7-EC6CF653353D}" srcOrd="3" destOrd="0" presId="urn:microsoft.com/office/officeart/2005/8/layout/process4"/>
    <dgm:cxn modelId="{5A2BD8E2-3AD2-415B-81EF-12DDDAD62B46}" type="presParOf" srcId="{F9DD2F59-6FBC-4C84-87C4-AACF9FE9FFD9}" destId="{65EF642B-161F-4357-B271-2379341C08B8}" srcOrd="4" destOrd="0" presId="urn:microsoft.com/office/officeart/2005/8/layout/process4"/>
    <dgm:cxn modelId="{E8A2EE82-5A83-4E4E-A7EA-6336B81969E7}" type="presParOf" srcId="{65EF642B-161F-4357-B271-2379341C08B8}" destId="{AD37501F-F868-4EF9-AC0F-720F64B4BFB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C2DEF76-1021-4207-B3E2-9E567577EF9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3FA56C-98A7-4817-8A26-983FBF95A76B}">
      <dgm:prSet phldrT="[Text]" custT="1"/>
      <dgm:spPr/>
      <dgm:t>
        <a:bodyPr/>
        <a:lstStyle/>
        <a:p>
          <a:r>
            <a:rPr lang="en-US" sz="3600" dirty="0"/>
            <a:t>Is the new point an Outlier?</a:t>
          </a:r>
        </a:p>
      </dgm:t>
    </dgm:pt>
    <dgm:pt modelId="{F2C63AEB-0AB9-4DD5-AD90-47928079CA64}" type="parTrans" cxnId="{22CA0E51-7054-47A4-9D64-1BDC9CFB7933}">
      <dgm:prSet/>
      <dgm:spPr/>
      <dgm:t>
        <a:bodyPr/>
        <a:lstStyle/>
        <a:p>
          <a:endParaRPr lang="en-US" sz="1600"/>
        </a:p>
      </dgm:t>
    </dgm:pt>
    <dgm:pt modelId="{EE78F138-2B7A-46CE-AAE7-23939D61AEE6}" type="sibTrans" cxnId="{22CA0E51-7054-47A4-9D64-1BDC9CFB7933}">
      <dgm:prSet/>
      <dgm:spPr/>
      <dgm:t>
        <a:bodyPr/>
        <a:lstStyle/>
        <a:p>
          <a:endParaRPr lang="en-US" sz="1600"/>
        </a:p>
      </dgm:t>
    </dgm:pt>
    <dgm:pt modelId="{8A634AD5-F158-44CC-9778-DA4D69CC0C62}">
      <dgm:prSet phldrT="[Text]" custT="1"/>
      <dgm:spPr/>
      <dgm:t>
        <a:bodyPr/>
        <a:lstStyle/>
        <a:p>
          <a:r>
            <a:rPr lang="en-US" sz="3200" dirty="0"/>
            <a:t>Pattern Recognition: Measure the distance to the previous data.</a:t>
          </a:r>
        </a:p>
      </dgm:t>
    </dgm:pt>
    <dgm:pt modelId="{1D800829-BEE2-4D7E-BFAD-64205C0FDF05}" type="parTrans" cxnId="{DE95E01C-A445-488A-AB70-E598B334F221}">
      <dgm:prSet/>
      <dgm:spPr/>
      <dgm:t>
        <a:bodyPr/>
        <a:lstStyle/>
        <a:p>
          <a:endParaRPr lang="en-US" sz="1600"/>
        </a:p>
      </dgm:t>
    </dgm:pt>
    <dgm:pt modelId="{2984C8BC-4FCA-4EB0-804F-943376DDA99E}" type="sibTrans" cxnId="{DE95E01C-A445-488A-AB70-E598B334F221}">
      <dgm:prSet/>
      <dgm:spPr/>
      <dgm:t>
        <a:bodyPr/>
        <a:lstStyle/>
        <a:p>
          <a:endParaRPr lang="en-US" sz="1600"/>
        </a:p>
      </dgm:t>
    </dgm:pt>
    <dgm:pt modelId="{7E11256C-D990-4CEB-9B23-DD34481E69CD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3200" dirty="0"/>
            <a:t>If the distance is larger than the group size, it may be an ou</a:t>
          </a:r>
          <a:r>
            <a:rPr lang="en-US" sz="2800" dirty="0"/>
            <a:t>tlier.</a:t>
          </a:r>
        </a:p>
      </dgm:t>
    </dgm:pt>
    <dgm:pt modelId="{3C84CC78-1BD5-42AC-B7BC-B4EED623F516}" type="parTrans" cxnId="{6B29D4D4-B88F-4E68-B9CD-55C3D5D63698}">
      <dgm:prSet/>
      <dgm:spPr/>
      <dgm:t>
        <a:bodyPr/>
        <a:lstStyle/>
        <a:p>
          <a:endParaRPr lang="en-US" sz="1600"/>
        </a:p>
      </dgm:t>
    </dgm:pt>
    <dgm:pt modelId="{40003746-D415-42BF-B646-A4BE319A2325}" type="sibTrans" cxnId="{6B29D4D4-B88F-4E68-B9CD-55C3D5D63698}">
      <dgm:prSet/>
      <dgm:spPr/>
      <dgm:t>
        <a:bodyPr/>
        <a:lstStyle/>
        <a:p>
          <a:endParaRPr lang="en-US" sz="1600"/>
        </a:p>
      </dgm:t>
    </dgm:pt>
    <dgm:pt modelId="{F9DD2F59-6FBC-4C84-87C4-AACF9FE9FFD9}" type="pres">
      <dgm:prSet presAssocID="{9C2DEF76-1021-4207-B3E2-9E567577EF9C}" presName="Name0" presStyleCnt="0">
        <dgm:presLayoutVars>
          <dgm:dir/>
          <dgm:animLvl val="lvl"/>
          <dgm:resizeHandles val="exact"/>
        </dgm:presLayoutVars>
      </dgm:prSet>
      <dgm:spPr/>
    </dgm:pt>
    <dgm:pt modelId="{715A00AE-A69D-4D19-863C-F21734D3128E}" type="pres">
      <dgm:prSet presAssocID="{7E11256C-D990-4CEB-9B23-DD34481E69CD}" presName="boxAndChildren" presStyleCnt="0"/>
      <dgm:spPr/>
    </dgm:pt>
    <dgm:pt modelId="{5A14BC53-D2D7-4146-91D3-547B12818C0B}" type="pres">
      <dgm:prSet presAssocID="{7E11256C-D990-4CEB-9B23-DD34481E69CD}" presName="parentTextBox" presStyleLbl="node1" presStyleIdx="0" presStyleCnt="3"/>
      <dgm:spPr/>
    </dgm:pt>
    <dgm:pt modelId="{CDD688E1-B491-41DE-89CA-0D78C984590E}" type="pres">
      <dgm:prSet presAssocID="{2984C8BC-4FCA-4EB0-804F-943376DDA99E}" presName="sp" presStyleCnt="0"/>
      <dgm:spPr/>
    </dgm:pt>
    <dgm:pt modelId="{EEEC1DC7-0B8C-4DBA-9AE3-F19178B2E224}" type="pres">
      <dgm:prSet presAssocID="{8A634AD5-F158-44CC-9778-DA4D69CC0C62}" presName="arrowAndChildren" presStyleCnt="0"/>
      <dgm:spPr/>
    </dgm:pt>
    <dgm:pt modelId="{38C06CB2-760D-44CF-8EAE-5CBE8029CB71}" type="pres">
      <dgm:prSet presAssocID="{8A634AD5-F158-44CC-9778-DA4D69CC0C62}" presName="parentTextArrow" presStyleLbl="node1" presStyleIdx="1" presStyleCnt="3"/>
      <dgm:spPr/>
    </dgm:pt>
    <dgm:pt modelId="{42DA32C1-CFC0-4E8C-A8C7-EC6CF653353D}" type="pres">
      <dgm:prSet presAssocID="{EE78F138-2B7A-46CE-AAE7-23939D61AEE6}" presName="sp" presStyleCnt="0"/>
      <dgm:spPr/>
    </dgm:pt>
    <dgm:pt modelId="{65EF642B-161F-4357-B271-2379341C08B8}" type="pres">
      <dgm:prSet presAssocID="{433FA56C-98A7-4817-8A26-983FBF95A76B}" presName="arrowAndChildren" presStyleCnt="0"/>
      <dgm:spPr/>
    </dgm:pt>
    <dgm:pt modelId="{AD37501F-F868-4EF9-AC0F-720F64B4BFB0}" type="pres">
      <dgm:prSet presAssocID="{433FA56C-98A7-4817-8A26-983FBF95A76B}" presName="parentTextArrow" presStyleLbl="node1" presStyleIdx="2" presStyleCnt="3"/>
      <dgm:spPr/>
    </dgm:pt>
  </dgm:ptLst>
  <dgm:cxnLst>
    <dgm:cxn modelId="{86194EA5-9E7A-4B68-A65F-028E66AA026C}" type="presOf" srcId="{8A634AD5-F158-44CC-9778-DA4D69CC0C62}" destId="{38C06CB2-760D-44CF-8EAE-5CBE8029CB71}" srcOrd="0" destOrd="0" presId="urn:microsoft.com/office/officeart/2005/8/layout/process4"/>
    <dgm:cxn modelId="{528E3709-E9B8-490A-90B3-5DCC125D9F0C}" type="presOf" srcId="{7E11256C-D990-4CEB-9B23-DD34481E69CD}" destId="{5A14BC53-D2D7-4146-91D3-547B12818C0B}" srcOrd="0" destOrd="0" presId="urn:microsoft.com/office/officeart/2005/8/layout/process4"/>
    <dgm:cxn modelId="{578FADF5-4102-4666-9C7A-1BF7B8685B50}" type="presOf" srcId="{433FA56C-98A7-4817-8A26-983FBF95A76B}" destId="{AD37501F-F868-4EF9-AC0F-720F64B4BFB0}" srcOrd="0" destOrd="0" presId="urn:microsoft.com/office/officeart/2005/8/layout/process4"/>
    <dgm:cxn modelId="{6B29D4D4-B88F-4E68-B9CD-55C3D5D63698}" srcId="{9C2DEF76-1021-4207-B3E2-9E567577EF9C}" destId="{7E11256C-D990-4CEB-9B23-DD34481E69CD}" srcOrd="2" destOrd="0" parTransId="{3C84CC78-1BD5-42AC-B7BC-B4EED623F516}" sibTransId="{40003746-D415-42BF-B646-A4BE319A2325}"/>
    <dgm:cxn modelId="{DE95E01C-A445-488A-AB70-E598B334F221}" srcId="{9C2DEF76-1021-4207-B3E2-9E567577EF9C}" destId="{8A634AD5-F158-44CC-9778-DA4D69CC0C62}" srcOrd="1" destOrd="0" parTransId="{1D800829-BEE2-4D7E-BFAD-64205C0FDF05}" sibTransId="{2984C8BC-4FCA-4EB0-804F-943376DDA99E}"/>
    <dgm:cxn modelId="{22CA0E51-7054-47A4-9D64-1BDC9CFB7933}" srcId="{9C2DEF76-1021-4207-B3E2-9E567577EF9C}" destId="{433FA56C-98A7-4817-8A26-983FBF95A76B}" srcOrd="0" destOrd="0" parTransId="{F2C63AEB-0AB9-4DD5-AD90-47928079CA64}" sibTransId="{EE78F138-2B7A-46CE-AAE7-23939D61AEE6}"/>
    <dgm:cxn modelId="{BE60D197-658F-451D-92A1-7E167B34BB1E}" type="presOf" srcId="{9C2DEF76-1021-4207-B3E2-9E567577EF9C}" destId="{F9DD2F59-6FBC-4C84-87C4-AACF9FE9FFD9}" srcOrd="0" destOrd="0" presId="urn:microsoft.com/office/officeart/2005/8/layout/process4"/>
    <dgm:cxn modelId="{DB04A710-D53E-4B67-B9E8-72E421603C6F}" type="presParOf" srcId="{F9DD2F59-6FBC-4C84-87C4-AACF9FE9FFD9}" destId="{715A00AE-A69D-4D19-863C-F21734D3128E}" srcOrd="0" destOrd="0" presId="urn:microsoft.com/office/officeart/2005/8/layout/process4"/>
    <dgm:cxn modelId="{E6A56378-2394-454D-A51B-6F89348E9CCE}" type="presParOf" srcId="{715A00AE-A69D-4D19-863C-F21734D3128E}" destId="{5A14BC53-D2D7-4146-91D3-547B12818C0B}" srcOrd="0" destOrd="0" presId="urn:microsoft.com/office/officeart/2005/8/layout/process4"/>
    <dgm:cxn modelId="{8AC0F7DC-E936-4AF8-9458-30B0F2B2BBC0}" type="presParOf" srcId="{F9DD2F59-6FBC-4C84-87C4-AACF9FE9FFD9}" destId="{CDD688E1-B491-41DE-89CA-0D78C984590E}" srcOrd="1" destOrd="0" presId="urn:microsoft.com/office/officeart/2005/8/layout/process4"/>
    <dgm:cxn modelId="{22B6C387-2E38-4AB4-A685-BB87958EAD71}" type="presParOf" srcId="{F9DD2F59-6FBC-4C84-87C4-AACF9FE9FFD9}" destId="{EEEC1DC7-0B8C-4DBA-9AE3-F19178B2E224}" srcOrd="2" destOrd="0" presId="urn:microsoft.com/office/officeart/2005/8/layout/process4"/>
    <dgm:cxn modelId="{BE9B2A08-CEB7-4220-A4A7-37703344082C}" type="presParOf" srcId="{EEEC1DC7-0B8C-4DBA-9AE3-F19178B2E224}" destId="{38C06CB2-760D-44CF-8EAE-5CBE8029CB71}" srcOrd="0" destOrd="0" presId="urn:microsoft.com/office/officeart/2005/8/layout/process4"/>
    <dgm:cxn modelId="{CD044B3D-5E1B-4290-9049-F631C48B2E80}" type="presParOf" srcId="{F9DD2F59-6FBC-4C84-87C4-AACF9FE9FFD9}" destId="{42DA32C1-CFC0-4E8C-A8C7-EC6CF653353D}" srcOrd="3" destOrd="0" presId="urn:microsoft.com/office/officeart/2005/8/layout/process4"/>
    <dgm:cxn modelId="{5A2BD8E2-3AD2-415B-81EF-12DDDAD62B46}" type="presParOf" srcId="{F9DD2F59-6FBC-4C84-87C4-AACF9FE9FFD9}" destId="{65EF642B-161F-4357-B271-2379341C08B8}" srcOrd="4" destOrd="0" presId="urn:microsoft.com/office/officeart/2005/8/layout/process4"/>
    <dgm:cxn modelId="{E8A2EE82-5A83-4E4E-A7EA-6336B81969E7}" type="presParOf" srcId="{65EF642B-161F-4357-B271-2379341C08B8}" destId="{AD37501F-F868-4EF9-AC0F-720F64B4BFB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C2DEF76-1021-4207-B3E2-9E567577EF9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3FA56C-98A7-4817-8A26-983FBF95A76B}">
      <dgm:prSet phldrT="[Text]" custT="1"/>
      <dgm:spPr/>
      <dgm:t>
        <a:bodyPr/>
        <a:lstStyle/>
        <a:p>
          <a:r>
            <a:rPr lang="en-US" sz="3600" dirty="0"/>
            <a:t>Is the new point an Outlier?</a:t>
          </a:r>
        </a:p>
      </dgm:t>
    </dgm:pt>
    <dgm:pt modelId="{F2C63AEB-0AB9-4DD5-AD90-47928079CA64}" type="parTrans" cxnId="{22CA0E51-7054-47A4-9D64-1BDC9CFB7933}">
      <dgm:prSet/>
      <dgm:spPr/>
      <dgm:t>
        <a:bodyPr/>
        <a:lstStyle/>
        <a:p>
          <a:endParaRPr lang="en-US" sz="1600"/>
        </a:p>
      </dgm:t>
    </dgm:pt>
    <dgm:pt modelId="{EE78F138-2B7A-46CE-AAE7-23939D61AEE6}" type="sibTrans" cxnId="{22CA0E51-7054-47A4-9D64-1BDC9CFB7933}">
      <dgm:prSet/>
      <dgm:spPr/>
      <dgm:t>
        <a:bodyPr/>
        <a:lstStyle/>
        <a:p>
          <a:endParaRPr lang="en-US" sz="1600"/>
        </a:p>
      </dgm:t>
    </dgm:pt>
    <dgm:pt modelId="{8A634AD5-F158-44CC-9778-DA4D69CC0C62}">
      <dgm:prSet phldrT="[Text]" custT="1"/>
      <dgm:spPr/>
      <dgm:t>
        <a:bodyPr/>
        <a:lstStyle/>
        <a:p>
          <a:r>
            <a:rPr lang="en-US" sz="3200" dirty="0"/>
            <a:t>Pattern Recognition: Measure the distance to the previous data.</a:t>
          </a:r>
        </a:p>
      </dgm:t>
    </dgm:pt>
    <dgm:pt modelId="{1D800829-BEE2-4D7E-BFAD-64205C0FDF05}" type="parTrans" cxnId="{DE95E01C-A445-488A-AB70-E598B334F221}">
      <dgm:prSet/>
      <dgm:spPr/>
      <dgm:t>
        <a:bodyPr/>
        <a:lstStyle/>
        <a:p>
          <a:endParaRPr lang="en-US" sz="1600"/>
        </a:p>
      </dgm:t>
    </dgm:pt>
    <dgm:pt modelId="{2984C8BC-4FCA-4EB0-804F-943376DDA99E}" type="sibTrans" cxnId="{DE95E01C-A445-488A-AB70-E598B334F221}">
      <dgm:prSet/>
      <dgm:spPr/>
      <dgm:t>
        <a:bodyPr/>
        <a:lstStyle/>
        <a:p>
          <a:endParaRPr lang="en-US" sz="1600"/>
        </a:p>
      </dgm:t>
    </dgm:pt>
    <dgm:pt modelId="{7E11256C-D990-4CEB-9B23-DD34481E69CD}">
      <dgm:prSet phldrT="[Text]" custT="1"/>
      <dgm:spPr>
        <a:solidFill>
          <a:schemeClr val="bg1"/>
        </a:solidFill>
      </dgm:spPr>
      <dgm:t>
        <a:bodyPr/>
        <a:lstStyle/>
        <a:p>
          <a:r>
            <a:rPr lang="en-US" sz="3200" dirty="0"/>
            <a:t>If the distance is larger than the group size, it may be an ou</a:t>
          </a:r>
          <a:r>
            <a:rPr lang="en-US" sz="2800" dirty="0"/>
            <a:t>tlier.</a:t>
          </a:r>
        </a:p>
      </dgm:t>
    </dgm:pt>
    <dgm:pt modelId="{3C84CC78-1BD5-42AC-B7BC-B4EED623F516}" type="parTrans" cxnId="{6B29D4D4-B88F-4E68-B9CD-55C3D5D63698}">
      <dgm:prSet/>
      <dgm:spPr/>
      <dgm:t>
        <a:bodyPr/>
        <a:lstStyle/>
        <a:p>
          <a:endParaRPr lang="en-US" sz="1600"/>
        </a:p>
      </dgm:t>
    </dgm:pt>
    <dgm:pt modelId="{40003746-D415-42BF-B646-A4BE319A2325}" type="sibTrans" cxnId="{6B29D4D4-B88F-4E68-B9CD-55C3D5D63698}">
      <dgm:prSet/>
      <dgm:spPr/>
      <dgm:t>
        <a:bodyPr/>
        <a:lstStyle/>
        <a:p>
          <a:endParaRPr lang="en-US" sz="1600"/>
        </a:p>
      </dgm:t>
    </dgm:pt>
    <dgm:pt modelId="{F9DD2F59-6FBC-4C84-87C4-AACF9FE9FFD9}" type="pres">
      <dgm:prSet presAssocID="{9C2DEF76-1021-4207-B3E2-9E567577EF9C}" presName="Name0" presStyleCnt="0">
        <dgm:presLayoutVars>
          <dgm:dir/>
          <dgm:animLvl val="lvl"/>
          <dgm:resizeHandles val="exact"/>
        </dgm:presLayoutVars>
      </dgm:prSet>
      <dgm:spPr/>
    </dgm:pt>
    <dgm:pt modelId="{715A00AE-A69D-4D19-863C-F21734D3128E}" type="pres">
      <dgm:prSet presAssocID="{7E11256C-D990-4CEB-9B23-DD34481E69CD}" presName="boxAndChildren" presStyleCnt="0"/>
      <dgm:spPr/>
    </dgm:pt>
    <dgm:pt modelId="{5A14BC53-D2D7-4146-91D3-547B12818C0B}" type="pres">
      <dgm:prSet presAssocID="{7E11256C-D990-4CEB-9B23-DD34481E69CD}" presName="parentTextBox" presStyleLbl="node1" presStyleIdx="0" presStyleCnt="3"/>
      <dgm:spPr/>
    </dgm:pt>
    <dgm:pt modelId="{CDD688E1-B491-41DE-89CA-0D78C984590E}" type="pres">
      <dgm:prSet presAssocID="{2984C8BC-4FCA-4EB0-804F-943376DDA99E}" presName="sp" presStyleCnt="0"/>
      <dgm:spPr/>
    </dgm:pt>
    <dgm:pt modelId="{EEEC1DC7-0B8C-4DBA-9AE3-F19178B2E224}" type="pres">
      <dgm:prSet presAssocID="{8A634AD5-F158-44CC-9778-DA4D69CC0C62}" presName="arrowAndChildren" presStyleCnt="0"/>
      <dgm:spPr/>
    </dgm:pt>
    <dgm:pt modelId="{38C06CB2-760D-44CF-8EAE-5CBE8029CB71}" type="pres">
      <dgm:prSet presAssocID="{8A634AD5-F158-44CC-9778-DA4D69CC0C62}" presName="parentTextArrow" presStyleLbl="node1" presStyleIdx="1" presStyleCnt="3"/>
      <dgm:spPr/>
    </dgm:pt>
    <dgm:pt modelId="{42DA32C1-CFC0-4E8C-A8C7-EC6CF653353D}" type="pres">
      <dgm:prSet presAssocID="{EE78F138-2B7A-46CE-AAE7-23939D61AEE6}" presName="sp" presStyleCnt="0"/>
      <dgm:spPr/>
    </dgm:pt>
    <dgm:pt modelId="{65EF642B-161F-4357-B271-2379341C08B8}" type="pres">
      <dgm:prSet presAssocID="{433FA56C-98A7-4817-8A26-983FBF95A76B}" presName="arrowAndChildren" presStyleCnt="0"/>
      <dgm:spPr/>
    </dgm:pt>
    <dgm:pt modelId="{AD37501F-F868-4EF9-AC0F-720F64B4BFB0}" type="pres">
      <dgm:prSet presAssocID="{433FA56C-98A7-4817-8A26-983FBF95A76B}" presName="parentTextArrow" presStyleLbl="node1" presStyleIdx="2" presStyleCnt="3"/>
      <dgm:spPr/>
    </dgm:pt>
  </dgm:ptLst>
  <dgm:cxnLst>
    <dgm:cxn modelId="{86194EA5-9E7A-4B68-A65F-028E66AA026C}" type="presOf" srcId="{8A634AD5-F158-44CC-9778-DA4D69CC0C62}" destId="{38C06CB2-760D-44CF-8EAE-5CBE8029CB71}" srcOrd="0" destOrd="0" presId="urn:microsoft.com/office/officeart/2005/8/layout/process4"/>
    <dgm:cxn modelId="{528E3709-E9B8-490A-90B3-5DCC125D9F0C}" type="presOf" srcId="{7E11256C-D990-4CEB-9B23-DD34481E69CD}" destId="{5A14BC53-D2D7-4146-91D3-547B12818C0B}" srcOrd="0" destOrd="0" presId="urn:microsoft.com/office/officeart/2005/8/layout/process4"/>
    <dgm:cxn modelId="{578FADF5-4102-4666-9C7A-1BF7B8685B50}" type="presOf" srcId="{433FA56C-98A7-4817-8A26-983FBF95A76B}" destId="{AD37501F-F868-4EF9-AC0F-720F64B4BFB0}" srcOrd="0" destOrd="0" presId="urn:microsoft.com/office/officeart/2005/8/layout/process4"/>
    <dgm:cxn modelId="{6B29D4D4-B88F-4E68-B9CD-55C3D5D63698}" srcId="{9C2DEF76-1021-4207-B3E2-9E567577EF9C}" destId="{7E11256C-D990-4CEB-9B23-DD34481E69CD}" srcOrd="2" destOrd="0" parTransId="{3C84CC78-1BD5-42AC-B7BC-B4EED623F516}" sibTransId="{40003746-D415-42BF-B646-A4BE319A2325}"/>
    <dgm:cxn modelId="{DE95E01C-A445-488A-AB70-E598B334F221}" srcId="{9C2DEF76-1021-4207-B3E2-9E567577EF9C}" destId="{8A634AD5-F158-44CC-9778-DA4D69CC0C62}" srcOrd="1" destOrd="0" parTransId="{1D800829-BEE2-4D7E-BFAD-64205C0FDF05}" sibTransId="{2984C8BC-4FCA-4EB0-804F-943376DDA99E}"/>
    <dgm:cxn modelId="{22CA0E51-7054-47A4-9D64-1BDC9CFB7933}" srcId="{9C2DEF76-1021-4207-B3E2-9E567577EF9C}" destId="{433FA56C-98A7-4817-8A26-983FBF95A76B}" srcOrd="0" destOrd="0" parTransId="{F2C63AEB-0AB9-4DD5-AD90-47928079CA64}" sibTransId="{EE78F138-2B7A-46CE-AAE7-23939D61AEE6}"/>
    <dgm:cxn modelId="{BE60D197-658F-451D-92A1-7E167B34BB1E}" type="presOf" srcId="{9C2DEF76-1021-4207-B3E2-9E567577EF9C}" destId="{F9DD2F59-6FBC-4C84-87C4-AACF9FE9FFD9}" srcOrd="0" destOrd="0" presId="urn:microsoft.com/office/officeart/2005/8/layout/process4"/>
    <dgm:cxn modelId="{DB04A710-D53E-4B67-B9E8-72E421603C6F}" type="presParOf" srcId="{F9DD2F59-6FBC-4C84-87C4-AACF9FE9FFD9}" destId="{715A00AE-A69D-4D19-863C-F21734D3128E}" srcOrd="0" destOrd="0" presId="urn:microsoft.com/office/officeart/2005/8/layout/process4"/>
    <dgm:cxn modelId="{E6A56378-2394-454D-A51B-6F89348E9CCE}" type="presParOf" srcId="{715A00AE-A69D-4D19-863C-F21734D3128E}" destId="{5A14BC53-D2D7-4146-91D3-547B12818C0B}" srcOrd="0" destOrd="0" presId="urn:microsoft.com/office/officeart/2005/8/layout/process4"/>
    <dgm:cxn modelId="{8AC0F7DC-E936-4AF8-9458-30B0F2B2BBC0}" type="presParOf" srcId="{F9DD2F59-6FBC-4C84-87C4-AACF9FE9FFD9}" destId="{CDD688E1-B491-41DE-89CA-0D78C984590E}" srcOrd="1" destOrd="0" presId="urn:microsoft.com/office/officeart/2005/8/layout/process4"/>
    <dgm:cxn modelId="{22B6C387-2E38-4AB4-A685-BB87958EAD71}" type="presParOf" srcId="{F9DD2F59-6FBC-4C84-87C4-AACF9FE9FFD9}" destId="{EEEC1DC7-0B8C-4DBA-9AE3-F19178B2E224}" srcOrd="2" destOrd="0" presId="urn:microsoft.com/office/officeart/2005/8/layout/process4"/>
    <dgm:cxn modelId="{BE9B2A08-CEB7-4220-A4A7-37703344082C}" type="presParOf" srcId="{EEEC1DC7-0B8C-4DBA-9AE3-F19178B2E224}" destId="{38C06CB2-760D-44CF-8EAE-5CBE8029CB71}" srcOrd="0" destOrd="0" presId="urn:microsoft.com/office/officeart/2005/8/layout/process4"/>
    <dgm:cxn modelId="{CD044B3D-5E1B-4290-9049-F631C48B2E80}" type="presParOf" srcId="{F9DD2F59-6FBC-4C84-87C4-AACF9FE9FFD9}" destId="{42DA32C1-CFC0-4E8C-A8C7-EC6CF653353D}" srcOrd="3" destOrd="0" presId="urn:microsoft.com/office/officeart/2005/8/layout/process4"/>
    <dgm:cxn modelId="{5A2BD8E2-3AD2-415B-81EF-12DDDAD62B46}" type="presParOf" srcId="{F9DD2F59-6FBC-4C84-87C4-AACF9FE9FFD9}" destId="{65EF642B-161F-4357-B271-2379341C08B8}" srcOrd="4" destOrd="0" presId="urn:microsoft.com/office/officeart/2005/8/layout/process4"/>
    <dgm:cxn modelId="{E8A2EE82-5A83-4E4E-A7EA-6336B81969E7}" type="presParOf" srcId="{65EF642B-161F-4357-B271-2379341C08B8}" destId="{AD37501F-F868-4EF9-AC0F-720F64B4BFB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C2DEF76-1021-4207-B3E2-9E567577EF9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3FA56C-98A7-4817-8A26-983FBF95A76B}">
      <dgm:prSet phldrT="[Text]" custT="1"/>
      <dgm:spPr/>
      <dgm:t>
        <a:bodyPr/>
        <a:lstStyle/>
        <a:p>
          <a:r>
            <a:rPr lang="en-US" sz="3600" dirty="0"/>
            <a:t>Is the new point an Outlier?</a:t>
          </a:r>
        </a:p>
      </dgm:t>
    </dgm:pt>
    <dgm:pt modelId="{F2C63AEB-0AB9-4DD5-AD90-47928079CA64}" type="parTrans" cxnId="{22CA0E51-7054-47A4-9D64-1BDC9CFB7933}">
      <dgm:prSet/>
      <dgm:spPr/>
      <dgm:t>
        <a:bodyPr/>
        <a:lstStyle/>
        <a:p>
          <a:endParaRPr lang="en-US" sz="1600"/>
        </a:p>
      </dgm:t>
    </dgm:pt>
    <dgm:pt modelId="{EE78F138-2B7A-46CE-AAE7-23939D61AEE6}" type="sibTrans" cxnId="{22CA0E51-7054-47A4-9D64-1BDC9CFB7933}">
      <dgm:prSet/>
      <dgm:spPr/>
      <dgm:t>
        <a:bodyPr/>
        <a:lstStyle/>
        <a:p>
          <a:endParaRPr lang="en-US" sz="1600"/>
        </a:p>
      </dgm:t>
    </dgm:pt>
    <dgm:pt modelId="{8A634AD5-F158-44CC-9778-DA4D69CC0C62}">
      <dgm:prSet phldrT="[Text]" custT="1"/>
      <dgm:spPr/>
      <dgm:t>
        <a:bodyPr/>
        <a:lstStyle/>
        <a:p>
          <a:r>
            <a:rPr lang="en-US" sz="3200" dirty="0"/>
            <a:t>Pattern Recognition: Measure the distance to the previous data.</a:t>
          </a:r>
        </a:p>
      </dgm:t>
    </dgm:pt>
    <dgm:pt modelId="{1D800829-BEE2-4D7E-BFAD-64205C0FDF05}" type="parTrans" cxnId="{DE95E01C-A445-488A-AB70-E598B334F221}">
      <dgm:prSet/>
      <dgm:spPr/>
      <dgm:t>
        <a:bodyPr/>
        <a:lstStyle/>
        <a:p>
          <a:endParaRPr lang="en-US" sz="1600"/>
        </a:p>
      </dgm:t>
    </dgm:pt>
    <dgm:pt modelId="{2984C8BC-4FCA-4EB0-804F-943376DDA99E}" type="sibTrans" cxnId="{DE95E01C-A445-488A-AB70-E598B334F221}">
      <dgm:prSet/>
      <dgm:spPr/>
      <dgm:t>
        <a:bodyPr/>
        <a:lstStyle/>
        <a:p>
          <a:endParaRPr lang="en-US" sz="1600"/>
        </a:p>
      </dgm:t>
    </dgm:pt>
    <dgm:pt modelId="{7E11256C-D990-4CEB-9B23-DD34481E69CD}">
      <dgm:prSet phldrT="[Text]" custT="1"/>
      <dgm:spPr/>
      <dgm:t>
        <a:bodyPr/>
        <a:lstStyle/>
        <a:p>
          <a:r>
            <a:rPr lang="en-US" sz="3200" dirty="0"/>
            <a:t>If the distance is larger than the group size, it may be an ou</a:t>
          </a:r>
          <a:r>
            <a:rPr lang="en-US" sz="2800" dirty="0"/>
            <a:t>tlier.</a:t>
          </a:r>
        </a:p>
      </dgm:t>
    </dgm:pt>
    <dgm:pt modelId="{3C84CC78-1BD5-42AC-B7BC-B4EED623F516}" type="parTrans" cxnId="{6B29D4D4-B88F-4E68-B9CD-55C3D5D63698}">
      <dgm:prSet/>
      <dgm:spPr/>
      <dgm:t>
        <a:bodyPr/>
        <a:lstStyle/>
        <a:p>
          <a:endParaRPr lang="en-US" sz="1600"/>
        </a:p>
      </dgm:t>
    </dgm:pt>
    <dgm:pt modelId="{40003746-D415-42BF-B646-A4BE319A2325}" type="sibTrans" cxnId="{6B29D4D4-B88F-4E68-B9CD-55C3D5D63698}">
      <dgm:prSet/>
      <dgm:spPr/>
      <dgm:t>
        <a:bodyPr/>
        <a:lstStyle/>
        <a:p>
          <a:endParaRPr lang="en-US" sz="1600"/>
        </a:p>
      </dgm:t>
    </dgm:pt>
    <dgm:pt modelId="{F9DD2F59-6FBC-4C84-87C4-AACF9FE9FFD9}" type="pres">
      <dgm:prSet presAssocID="{9C2DEF76-1021-4207-B3E2-9E567577EF9C}" presName="Name0" presStyleCnt="0">
        <dgm:presLayoutVars>
          <dgm:dir/>
          <dgm:animLvl val="lvl"/>
          <dgm:resizeHandles val="exact"/>
        </dgm:presLayoutVars>
      </dgm:prSet>
      <dgm:spPr/>
    </dgm:pt>
    <dgm:pt modelId="{715A00AE-A69D-4D19-863C-F21734D3128E}" type="pres">
      <dgm:prSet presAssocID="{7E11256C-D990-4CEB-9B23-DD34481E69CD}" presName="boxAndChildren" presStyleCnt="0"/>
      <dgm:spPr/>
    </dgm:pt>
    <dgm:pt modelId="{5A14BC53-D2D7-4146-91D3-547B12818C0B}" type="pres">
      <dgm:prSet presAssocID="{7E11256C-D990-4CEB-9B23-DD34481E69CD}" presName="parentTextBox" presStyleLbl="node1" presStyleIdx="0" presStyleCnt="3"/>
      <dgm:spPr/>
    </dgm:pt>
    <dgm:pt modelId="{CDD688E1-B491-41DE-89CA-0D78C984590E}" type="pres">
      <dgm:prSet presAssocID="{2984C8BC-4FCA-4EB0-804F-943376DDA99E}" presName="sp" presStyleCnt="0"/>
      <dgm:spPr/>
    </dgm:pt>
    <dgm:pt modelId="{EEEC1DC7-0B8C-4DBA-9AE3-F19178B2E224}" type="pres">
      <dgm:prSet presAssocID="{8A634AD5-F158-44CC-9778-DA4D69CC0C62}" presName="arrowAndChildren" presStyleCnt="0"/>
      <dgm:spPr/>
    </dgm:pt>
    <dgm:pt modelId="{38C06CB2-760D-44CF-8EAE-5CBE8029CB71}" type="pres">
      <dgm:prSet presAssocID="{8A634AD5-F158-44CC-9778-DA4D69CC0C62}" presName="parentTextArrow" presStyleLbl="node1" presStyleIdx="1" presStyleCnt="3"/>
      <dgm:spPr/>
    </dgm:pt>
    <dgm:pt modelId="{42DA32C1-CFC0-4E8C-A8C7-EC6CF653353D}" type="pres">
      <dgm:prSet presAssocID="{EE78F138-2B7A-46CE-AAE7-23939D61AEE6}" presName="sp" presStyleCnt="0"/>
      <dgm:spPr/>
    </dgm:pt>
    <dgm:pt modelId="{65EF642B-161F-4357-B271-2379341C08B8}" type="pres">
      <dgm:prSet presAssocID="{433FA56C-98A7-4817-8A26-983FBF95A76B}" presName="arrowAndChildren" presStyleCnt="0"/>
      <dgm:spPr/>
    </dgm:pt>
    <dgm:pt modelId="{AD37501F-F868-4EF9-AC0F-720F64B4BFB0}" type="pres">
      <dgm:prSet presAssocID="{433FA56C-98A7-4817-8A26-983FBF95A76B}" presName="parentTextArrow" presStyleLbl="node1" presStyleIdx="2" presStyleCnt="3"/>
      <dgm:spPr/>
    </dgm:pt>
  </dgm:ptLst>
  <dgm:cxnLst>
    <dgm:cxn modelId="{86194EA5-9E7A-4B68-A65F-028E66AA026C}" type="presOf" srcId="{8A634AD5-F158-44CC-9778-DA4D69CC0C62}" destId="{38C06CB2-760D-44CF-8EAE-5CBE8029CB71}" srcOrd="0" destOrd="0" presId="urn:microsoft.com/office/officeart/2005/8/layout/process4"/>
    <dgm:cxn modelId="{528E3709-E9B8-490A-90B3-5DCC125D9F0C}" type="presOf" srcId="{7E11256C-D990-4CEB-9B23-DD34481E69CD}" destId="{5A14BC53-D2D7-4146-91D3-547B12818C0B}" srcOrd="0" destOrd="0" presId="urn:microsoft.com/office/officeart/2005/8/layout/process4"/>
    <dgm:cxn modelId="{578FADF5-4102-4666-9C7A-1BF7B8685B50}" type="presOf" srcId="{433FA56C-98A7-4817-8A26-983FBF95A76B}" destId="{AD37501F-F868-4EF9-AC0F-720F64B4BFB0}" srcOrd="0" destOrd="0" presId="urn:microsoft.com/office/officeart/2005/8/layout/process4"/>
    <dgm:cxn modelId="{6B29D4D4-B88F-4E68-B9CD-55C3D5D63698}" srcId="{9C2DEF76-1021-4207-B3E2-9E567577EF9C}" destId="{7E11256C-D990-4CEB-9B23-DD34481E69CD}" srcOrd="2" destOrd="0" parTransId="{3C84CC78-1BD5-42AC-B7BC-B4EED623F516}" sibTransId="{40003746-D415-42BF-B646-A4BE319A2325}"/>
    <dgm:cxn modelId="{DE95E01C-A445-488A-AB70-E598B334F221}" srcId="{9C2DEF76-1021-4207-B3E2-9E567577EF9C}" destId="{8A634AD5-F158-44CC-9778-DA4D69CC0C62}" srcOrd="1" destOrd="0" parTransId="{1D800829-BEE2-4D7E-BFAD-64205C0FDF05}" sibTransId="{2984C8BC-4FCA-4EB0-804F-943376DDA99E}"/>
    <dgm:cxn modelId="{22CA0E51-7054-47A4-9D64-1BDC9CFB7933}" srcId="{9C2DEF76-1021-4207-B3E2-9E567577EF9C}" destId="{433FA56C-98A7-4817-8A26-983FBF95A76B}" srcOrd="0" destOrd="0" parTransId="{F2C63AEB-0AB9-4DD5-AD90-47928079CA64}" sibTransId="{EE78F138-2B7A-46CE-AAE7-23939D61AEE6}"/>
    <dgm:cxn modelId="{BE60D197-658F-451D-92A1-7E167B34BB1E}" type="presOf" srcId="{9C2DEF76-1021-4207-B3E2-9E567577EF9C}" destId="{F9DD2F59-6FBC-4C84-87C4-AACF9FE9FFD9}" srcOrd="0" destOrd="0" presId="urn:microsoft.com/office/officeart/2005/8/layout/process4"/>
    <dgm:cxn modelId="{DB04A710-D53E-4B67-B9E8-72E421603C6F}" type="presParOf" srcId="{F9DD2F59-6FBC-4C84-87C4-AACF9FE9FFD9}" destId="{715A00AE-A69D-4D19-863C-F21734D3128E}" srcOrd="0" destOrd="0" presId="urn:microsoft.com/office/officeart/2005/8/layout/process4"/>
    <dgm:cxn modelId="{E6A56378-2394-454D-A51B-6F89348E9CCE}" type="presParOf" srcId="{715A00AE-A69D-4D19-863C-F21734D3128E}" destId="{5A14BC53-D2D7-4146-91D3-547B12818C0B}" srcOrd="0" destOrd="0" presId="urn:microsoft.com/office/officeart/2005/8/layout/process4"/>
    <dgm:cxn modelId="{8AC0F7DC-E936-4AF8-9458-30B0F2B2BBC0}" type="presParOf" srcId="{F9DD2F59-6FBC-4C84-87C4-AACF9FE9FFD9}" destId="{CDD688E1-B491-41DE-89CA-0D78C984590E}" srcOrd="1" destOrd="0" presId="urn:microsoft.com/office/officeart/2005/8/layout/process4"/>
    <dgm:cxn modelId="{22B6C387-2E38-4AB4-A685-BB87958EAD71}" type="presParOf" srcId="{F9DD2F59-6FBC-4C84-87C4-AACF9FE9FFD9}" destId="{EEEC1DC7-0B8C-4DBA-9AE3-F19178B2E224}" srcOrd="2" destOrd="0" presId="urn:microsoft.com/office/officeart/2005/8/layout/process4"/>
    <dgm:cxn modelId="{BE9B2A08-CEB7-4220-A4A7-37703344082C}" type="presParOf" srcId="{EEEC1DC7-0B8C-4DBA-9AE3-F19178B2E224}" destId="{38C06CB2-760D-44CF-8EAE-5CBE8029CB71}" srcOrd="0" destOrd="0" presId="urn:microsoft.com/office/officeart/2005/8/layout/process4"/>
    <dgm:cxn modelId="{CD044B3D-5E1B-4290-9049-F631C48B2E80}" type="presParOf" srcId="{F9DD2F59-6FBC-4C84-87C4-AACF9FE9FFD9}" destId="{42DA32C1-CFC0-4E8C-A8C7-EC6CF653353D}" srcOrd="3" destOrd="0" presId="urn:microsoft.com/office/officeart/2005/8/layout/process4"/>
    <dgm:cxn modelId="{5A2BD8E2-3AD2-415B-81EF-12DDDAD62B46}" type="presParOf" srcId="{F9DD2F59-6FBC-4C84-87C4-AACF9FE9FFD9}" destId="{65EF642B-161F-4357-B271-2379341C08B8}" srcOrd="4" destOrd="0" presId="urn:microsoft.com/office/officeart/2005/8/layout/process4"/>
    <dgm:cxn modelId="{E8A2EE82-5A83-4E4E-A7EA-6336B81969E7}" type="presParOf" srcId="{65EF642B-161F-4357-B271-2379341C08B8}" destId="{AD37501F-F868-4EF9-AC0F-720F64B4BFB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C2DEF76-1021-4207-B3E2-9E567577EF9C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3FA56C-98A7-4817-8A26-983FBF95A76B}">
      <dgm:prSet phldrT="[Text]" custT="1"/>
      <dgm:spPr/>
      <dgm:t>
        <a:bodyPr/>
        <a:lstStyle/>
        <a:p>
          <a:r>
            <a:rPr lang="en-US" sz="3600" dirty="0"/>
            <a:t>Is the new point an Outlier?</a:t>
          </a:r>
        </a:p>
      </dgm:t>
    </dgm:pt>
    <dgm:pt modelId="{F2C63AEB-0AB9-4DD5-AD90-47928079CA64}" type="parTrans" cxnId="{22CA0E51-7054-47A4-9D64-1BDC9CFB7933}">
      <dgm:prSet/>
      <dgm:spPr/>
      <dgm:t>
        <a:bodyPr/>
        <a:lstStyle/>
        <a:p>
          <a:endParaRPr lang="en-US" sz="1600"/>
        </a:p>
      </dgm:t>
    </dgm:pt>
    <dgm:pt modelId="{EE78F138-2B7A-46CE-AAE7-23939D61AEE6}" type="sibTrans" cxnId="{22CA0E51-7054-47A4-9D64-1BDC9CFB7933}">
      <dgm:prSet/>
      <dgm:spPr/>
      <dgm:t>
        <a:bodyPr/>
        <a:lstStyle/>
        <a:p>
          <a:endParaRPr lang="en-US" sz="1600"/>
        </a:p>
      </dgm:t>
    </dgm:pt>
    <dgm:pt modelId="{8A634AD5-F158-44CC-9778-DA4D69CC0C62}">
      <dgm:prSet phldrT="[Text]" custT="1"/>
      <dgm:spPr/>
      <dgm:t>
        <a:bodyPr/>
        <a:lstStyle/>
        <a:p>
          <a:r>
            <a:rPr lang="en-US" sz="3200" dirty="0"/>
            <a:t>Pattern Recognition: Measure the distance to the previous data.</a:t>
          </a:r>
        </a:p>
      </dgm:t>
    </dgm:pt>
    <dgm:pt modelId="{1D800829-BEE2-4D7E-BFAD-64205C0FDF05}" type="parTrans" cxnId="{DE95E01C-A445-488A-AB70-E598B334F221}">
      <dgm:prSet/>
      <dgm:spPr/>
      <dgm:t>
        <a:bodyPr/>
        <a:lstStyle/>
        <a:p>
          <a:endParaRPr lang="en-US" sz="1600"/>
        </a:p>
      </dgm:t>
    </dgm:pt>
    <dgm:pt modelId="{2984C8BC-4FCA-4EB0-804F-943376DDA99E}" type="sibTrans" cxnId="{DE95E01C-A445-488A-AB70-E598B334F221}">
      <dgm:prSet/>
      <dgm:spPr/>
      <dgm:t>
        <a:bodyPr/>
        <a:lstStyle/>
        <a:p>
          <a:endParaRPr lang="en-US" sz="1600"/>
        </a:p>
      </dgm:t>
    </dgm:pt>
    <dgm:pt modelId="{7E11256C-D990-4CEB-9B23-DD34481E69CD}">
      <dgm:prSet phldrT="[Text]" custT="1"/>
      <dgm:spPr/>
      <dgm:t>
        <a:bodyPr/>
        <a:lstStyle/>
        <a:p>
          <a:r>
            <a:rPr lang="en-US" sz="3200" dirty="0"/>
            <a:t>If the distance is larger than the group size, it may be an ou</a:t>
          </a:r>
          <a:r>
            <a:rPr lang="en-US" sz="2800" dirty="0"/>
            <a:t>tlier.</a:t>
          </a:r>
        </a:p>
      </dgm:t>
    </dgm:pt>
    <dgm:pt modelId="{3C84CC78-1BD5-42AC-B7BC-B4EED623F516}" type="parTrans" cxnId="{6B29D4D4-B88F-4E68-B9CD-55C3D5D63698}">
      <dgm:prSet/>
      <dgm:spPr/>
      <dgm:t>
        <a:bodyPr/>
        <a:lstStyle/>
        <a:p>
          <a:endParaRPr lang="en-US" sz="1600"/>
        </a:p>
      </dgm:t>
    </dgm:pt>
    <dgm:pt modelId="{40003746-D415-42BF-B646-A4BE319A2325}" type="sibTrans" cxnId="{6B29D4D4-B88F-4E68-B9CD-55C3D5D63698}">
      <dgm:prSet/>
      <dgm:spPr/>
      <dgm:t>
        <a:bodyPr/>
        <a:lstStyle/>
        <a:p>
          <a:endParaRPr lang="en-US" sz="1600"/>
        </a:p>
      </dgm:t>
    </dgm:pt>
    <dgm:pt modelId="{F9DD2F59-6FBC-4C84-87C4-AACF9FE9FFD9}" type="pres">
      <dgm:prSet presAssocID="{9C2DEF76-1021-4207-B3E2-9E567577EF9C}" presName="Name0" presStyleCnt="0">
        <dgm:presLayoutVars>
          <dgm:dir/>
          <dgm:animLvl val="lvl"/>
          <dgm:resizeHandles val="exact"/>
        </dgm:presLayoutVars>
      </dgm:prSet>
      <dgm:spPr/>
    </dgm:pt>
    <dgm:pt modelId="{715A00AE-A69D-4D19-863C-F21734D3128E}" type="pres">
      <dgm:prSet presAssocID="{7E11256C-D990-4CEB-9B23-DD34481E69CD}" presName="boxAndChildren" presStyleCnt="0"/>
      <dgm:spPr/>
    </dgm:pt>
    <dgm:pt modelId="{5A14BC53-D2D7-4146-91D3-547B12818C0B}" type="pres">
      <dgm:prSet presAssocID="{7E11256C-D990-4CEB-9B23-DD34481E69CD}" presName="parentTextBox" presStyleLbl="node1" presStyleIdx="0" presStyleCnt="3"/>
      <dgm:spPr/>
    </dgm:pt>
    <dgm:pt modelId="{CDD688E1-B491-41DE-89CA-0D78C984590E}" type="pres">
      <dgm:prSet presAssocID="{2984C8BC-4FCA-4EB0-804F-943376DDA99E}" presName="sp" presStyleCnt="0"/>
      <dgm:spPr/>
    </dgm:pt>
    <dgm:pt modelId="{EEEC1DC7-0B8C-4DBA-9AE3-F19178B2E224}" type="pres">
      <dgm:prSet presAssocID="{8A634AD5-F158-44CC-9778-DA4D69CC0C62}" presName="arrowAndChildren" presStyleCnt="0"/>
      <dgm:spPr/>
    </dgm:pt>
    <dgm:pt modelId="{38C06CB2-760D-44CF-8EAE-5CBE8029CB71}" type="pres">
      <dgm:prSet presAssocID="{8A634AD5-F158-44CC-9778-DA4D69CC0C62}" presName="parentTextArrow" presStyleLbl="node1" presStyleIdx="1" presStyleCnt="3"/>
      <dgm:spPr/>
    </dgm:pt>
    <dgm:pt modelId="{42DA32C1-CFC0-4E8C-A8C7-EC6CF653353D}" type="pres">
      <dgm:prSet presAssocID="{EE78F138-2B7A-46CE-AAE7-23939D61AEE6}" presName="sp" presStyleCnt="0"/>
      <dgm:spPr/>
    </dgm:pt>
    <dgm:pt modelId="{65EF642B-161F-4357-B271-2379341C08B8}" type="pres">
      <dgm:prSet presAssocID="{433FA56C-98A7-4817-8A26-983FBF95A76B}" presName="arrowAndChildren" presStyleCnt="0"/>
      <dgm:spPr/>
    </dgm:pt>
    <dgm:pt modelId="{AD37501F-F868-4EF9-AC0F-720F64B4BFB0}" type="pres">
      <dgm:prSet presAssocID="{433FA56C-98A7-4817-8A26-983FBF95A76B}" presName="parentTextArrow" presStyleLbl="node1" presStyleIdx="2" presStyleCnt="3"/>
      <dgm:spPr/>
    </dgm:pt>
  </dgm:ptLst>
  <dgm:cxnLst>
    <dgm:cxn modelId="{86194EA5-9E7A-4B68-A65F-028E66AA026C}" type="presOf" srcId="{8A634AD5-F158-44CC-9778-DA4D69CC0C62}" destId="{38C06CB2-760D-44CF-8EAE-5CBE8029CB71}" srcOrd="0" destOrd="0" presId="urn:microsoft.com/office/officeart/2005/8/layout/process4"/>
    <dgm:cxn modelId="{528E3709-E9B8-490A-90B3-5DCC125D9F0C}" type="presOf" srcId="{7E11256C-D990-4CEB-9B23-DD34481E69CD}" destId="{5A14BC53-D2D7-4146-91D3-547B12818C0B}" srcOrd="0" destOrd="0" presId="urn:microsoft.com/office/officeart/2005/8/layout/process4"/>
    <dgm:cxn modelId="{578FADF5-4102-4666-9C7A-1BF7B8685B50}" type="presOf" srcId="{433FA56C-98A7-4817-8A26-983FBF95A76B}" destId="{AD37501F-F868-4EF9-AC0F-720F64B4BFB0}" srcOrd="0" destOrd="0" presId="urn:microsoft.com/office/officeart/2005/8/layout/process4"/>
    <dgm:cxn modelId="{6B29D4D4-B88F-4E68-B9CD-55C3D5D63698}" srcId="{9C2DEF76-1021-4207-B3E2-9E567577EF9C}" destId="{7E11256C-D990-4CEB-9B23-DD34481E69CD}" srcOrd="2" destOrd="0" parTransId="{3C84CC78-1BD5-42AC-B7BC-B4EED623F516}" sibTransId="{40003746-D415-42BF-B646-A4BE319A2325}"/>
    <dgm:cxn modelId="{DE95E01C-A445-488A-AB70-E598B334F221}" srcId="{9C2DEF76-1021-4207-B3E2-9E567577EF9C}" destId="{8A634AD5-F158-44CC-9778-DA4D69CC0C62}" srcOrd="1" destOrd="0" parTransId="{1D800829-BEE2-4D7E-BFAD-64205C0FDF05}" sibTransId="{2984C8BC-4FCA-4EB0-804F-943376DDA99E}"/>
    <dgm:cxn modelId="{22CA0E51-7054-47A4-9D64-1BDC9CFB7933}" srcId="{9C2DEF76-1021-4207-B3E2-9E567577EF9C}" destId="{433FA56C-98A7-4817-8A26-983FBF95A76B}" srcOrd="0" destOrd="0" parTransId="{F2C63AEB-0AB9-4DD5-AD90-47928079CA64}" sibTransId="{EE78F138-2B7A-46CE-AAE7-23939D61AEE6}"/>
    <dgm:cxn modelId="{BE60D197-658F-451D-92A1-7E167B34BB1E}" type="presOf" srcId="{9C2DEF76-1021-4207-B3E2-9E567577EF9C}" destId="{F9DD2F59-6FBC-4C84-87C4-AACF9FE9FFD9}" srcOrd="0" destOrd="0" presId="urn:microsoft.com/office/officeart/2005/8/layout/process4"/>
    <dgm:cxn modelId="{DB04A710-D53E-4B67-B9E8-72E421603C6F}" type="presParOf" srcId="{F9DD2F59-6FBC-4C84-87C4-AACF9FE9FFD9}" destId="{715A00AE-A69D-4D19-863C-F21734D3128E}" srcOrd="0" destOrd="0" presId="urn:microsoft.com/office/officeart/2005/8/layout/process4"/>
    <dgm:cxn modelId="{E6A56378-2394-454D-A51B-6F89348E9CCE}" type="presParOf" srcId="{715A00AE-A69D-4D19-863C-F21734D3128E}" destId="{5A14BC53-D2D7-4146-91D3-547B12818C0B}" srcOrd="0" destOrd="0" presId="urn:microsoft.com/office/officeart/2005/8/layout/process4"/>
    <dgm:cxn modelId="{8AC0F7DC-E936-4AF8-9458-30B0F2B2BBC0}" type="presParOf" srcId="{F9DD2F59-6FBC-4C84-87C4-AACF9FE9FFD9}" destId="{CDD688E1-B491-41DE-89CA-0D78C984590E}" srcOrd="1" destOrd="0" presId="urn:microsoft.com/office/officeart/2005/8/layout/process4"/>
    <dgm:cxn modelId="{22B6C387-2E38-4AB4-A685-BB87958EAD71}" type="presParOf" srcId="{F9DD2F59-6FBC-4C84-87C4-AACF9FE9FFD9}" destId="{EEEC1DC7-0B8C-4DBA-9AE3-F19178B2E224}" srcOrd="2" destOrd="0" presId="urn:microsoft.com/office/officeart/2005/8/layout/process4"/>
    <dgm:cxn modelId="{BE9B2A08-CEB7-4220-A4A7-37703344082C}" type="presParOf" srcId="{EEEC1DC7-0B8C-4DBA-9AE3-F19178B2E224}" destId="{38C06CB2-760D-44CF-8EAE-5CBE8029CB71}" srcOrd="0" destOrd="0" presId="urn:microsoft.com/office/officeart/2005/8/layout/process4"/>
    <dgm:cxn modelId="{CD044B3D-5E1B-4290-9049-F631C48B2E80}" type="presParOf" srcId="{F9DD2F59-6FBC-4C84-87C4-AACF9FE9FFD9}" destId="{42DA32C1-CFC0-4E8C-A8C7-EC6CF653353D}" srcOrd="3" destOrd="0" presId="urn:microsoft.com/office/officeart/2005/8/layout/process4"/>
    <dgm:cxn modelId="{5A2BD8E2-3AD2-415B-81EF-12DDDAD62B46}" type="presParOf" srcId="{F9DD2F59-6FBC-4C84-87C4-AACF9FE9FFD9}" destId="{65EF642B-161F-4357-B271-2379341C08B8}" srcOrd="4" destOrd="0" presId="urn:microsoft.com/office/officeart/2005/8/layout/process4"/>
    <dgm:cxn modelId="{E8A2EE82-5A83-4E4E-A7EA-6336B81969E7}" type="presParOf" srcId="{65EF642B-161F-4357-B271-2379341C08B8}" destId="{AD37501F-F868-4EF9-AC0F-720F64B4BFB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8D9E5-A96E-4742-BEED-8DA28BB6FEE0}">
      <dsp:nvSpPr>
        <dsp:cNvPr id="0" name=""/>
        <dsp:cNvSpPr/>
      </dsp:nvSpPr>
      <dsp:spPr>
        <a:xfrm>
          <a:off x="-6693140" y="-1023503"/>
          <a:ext cx="7966210" cy="7966210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505D6-765C-4041-92A2-67EFF2E8606A}">
      <dsp:nvSpPr>
        <dsp:cNvPr id="0" name=""/>
        <dsp:cNvSpPr/>
      </dsp:nvSpPr>
      <dsp:spPr>
        <a:xfrm>
          <a:off x="473832" y="311705"/>
          <a:ext cx="7569819" cy="62317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Optimizing fleet and asset utilization</a:t>
          </a:r>
        </a:p>
      </dsp:txBody>
      <dsp:txXfrm>
        <a:off x="473832" y="311705"/>
        <a:ext cx="7569819" cy="623173"/>
      </dsp:txXfrm>
    </dsp:sp>
    <dsp:sp modelId="{FF3DE113-886A-424F-8AA8-20812C84EB81}">
      <dsp:nvSpPr>
        <dsp:cNvPr id="0" name=""/>
        <dsp:cNvSpPr/>
      </dsp:nvSpPr>
      <dsp:spPr>
        <a:xfrm>
          <a:off x="84348" y="233808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3F690-0398-44DC-8FCC-9CADD1469865}">
      <dsp:nvSpPr>
        <dsp:cNvPr id="0" name=""/>
        <dsp:cNvSpPr/>
      </dsp:nvSpPr>
      <dsp:spPr>
        <a:xfrm>
          <a:off x="986435" y="1246347"/>
          <a:ext cx="7057215" cy="623173"/>
        </a:xfrm>
        <a:prstGeom prst="rect">
          <a:avLst/>
        </a:prstGeom>
        <a:solidFill>
          <a:schemeClr val="accent1">
            <a:shade val="80000"/>
            <a:hueOff val="54253"/>
            <a:satOff val="1035"/>
            <a:lumOff val="45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Reducing facility operating costs</a:t>
          </a:r>
        </a:p>
      </dsp:txBody>
      <dsp:txXfrm>
        <a:off x="986435" y="1246347"/>
        <a:ext cx="7057215" cy="623173"/>
      </dsp:txXfrm>
    </dsp:sp>
    <dsp:sp modelId="{83E17810-83F7-4713-B8A2-A6B749F495FA}">
      <dsp:nvSpPr>
        <dsp:cNvPr id="0" name=""/>
        <dsp:cNvSpPr/>
      </dsp:nvSpPr>
      <dsp:spPr>
        <a:xfrm>
          <a:off x="596951" y="1168450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54253"/>
              <a:satOff val="1035"/>
              <a:lumOff val="45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A7AE-2E0D-4E85-A8BA-AE18EC9BB873}">
      <dsp:nvSpPr>
        <dsp:cNvPr id="0" name=""/>
        <dsp:cNvSpPr/>
      </dsp:nvSpPr>
      <dsp:spPr>
        <a:xfrm>
          <a:off x="1220835" y="2180989"/>
          <a:ext cx="6822815" cy="623173"/>
        </a:xfrm>
        <a:prstGeom prst="rect">
          <a:avLst/>
        </a:prstGeom>
        <a:solidFill>
          <a:schemeClr val="accent1">
            <a:shade val="80000"/>
            <a:hueOff val="108505"/>
            <a:satOff val="2070"/>
            <a:lumOff val="91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Improving safety and security</a:t>
          </a:r>
        </a:p>
      </dsp:txBody>
      <dsp:txXfrm>
        <a:off x="1220835" y="2180989"/>
        <a:ext cx="6822815" cy="623173"/>
      </dsp:txXfrm>
    </dsp:sp>
    <dsp:sp modelId="{2F737868-B2FF-470D-BADA-4774D9DDAF26}">
      <dsp:nvSpPr>
        <dsp:cNvPr id="0" name=""/>
        <dsp:cNvSpPr/>
      </dsp:nvSpPr>
      <dsp:spPr>
        <a:xfrm>
          <a:off x="831352" y="2103093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08505"/>
              <a:satOff val="2070"/>
              <a:lumOff val="91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02947-A6BA-4FBE-8E6B-F4AA1E09DAF6}">
      <dsp:nvSpPr>
        <dsp:cNvPr id="0" name=""/>
        <dsp:cNvSpPr/>
      </dsp:nvSpPr>
      <dsp:spPr>
        <a:xfrm>
          <a:off x="1220835" y="3115040"/>
          <a:ext cx="6822815" cy="623173"/>
        </a:xfrm>
        <a:prstGeom prst="rect">
          <a:avLst/>
        </a:prstGeom>
        <a:solidFill>
          <a:schemeClr val="accent1">
            <a:shade val="80000"/>
            <a:hueOff val="162758"/>
            <a:satOff val="3105"/>
            <a:lumOff val="137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Automating supply-chain processes</a:t>
          </a:r>
        </a:p>
      </dsp:txBody>
      <dsp:txXfrm>
        <a:off x="1220835" y="3115040"/>
        <a:ext cx="6822815" cy="623173"/>
      </dsp:txXfrm>
    </dsp:sp>
    <dsp:sp modelId="{1F756C6F-7318-46EA-A69B-87B1868750CB}">
      <dsp:nvSpPr>
        <dsp:cNvPr id="0" name=""/>
        <dsp:cNvSpPr/>
      </dsp:nvSpPr>
      <dsp:spPr>
        <a:xfrm>
          <a:off x="831352" y="3037143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62758"/>
              <a:satOff val="3105"/>
              <a:lumOff val="13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ACD72-ADEE-477D-9D8A-1CC6A854C59C}">
      <dsp:nvSpPr>
        <dsp:cNvPr id="0" name=""/>
        <dsp:cNvSpPr/>
      </dsp:nvSpPr>
      <dsp:spPr>
        <a:xfrm>
          <a:off x="986435" y="4049682"/>
          <a:ext cx="7057215" cy="623173"/>
        </a:xfrm>
        <a:prstGeom prst="rect">
          <a:avLst/>
        </a:prstGeom>
        <a:solidFill>
          <a:schemeClr val="accent1">
            <a:shade val="80000"/>
            <a:hueOff val="217011"/>
            <a:satOff val="4140"/>
            <a:lumOff val="18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Building connected products and services</a:t>
          </a:r>
        </a:p>
      </dsp:txBody>
      <dsp:txXfrm>
        <a:off x="986435" y="4049682"/>
        <a:ext cx="7057215" cy="623173"/>
      </dsp:txXfrm>
    </dsp:sp>
    <dsp:sp modelId="{07998975-D9B0-4964-B766-E8B4B2C4C8F6}">
      <dsp:nvSpPr>
        <dsp:cNvPr id="0" name=""/>
        <dsp:cNvSpPr/>
      </dsp:nvSpPr>
      <dsp:spPr>
        <a:xfrm>
          <a:off x="596951" y="3971785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17011"/>
              <a:satOff val="4140"/>
              <a:lumOff val="182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A395C-D65F-4D6D-BD03-6885AD3C5A7D}">
      <dsp:nvSpPr>
        <dsp:cNvPr id="0" name=""/>
        <dsp:cNvSpPr/>
      </dsp:nvSpPr>
      <dsp:spPr>
        <a:xfrm>
          <a:off x="473832" y="4984324"/>
          <a:ext cx="7569819" cy="623173"/>
        </a:xfrm>
        <a:prstGeom prst="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Improving cities and public spaces</a:t>
          </a:r>
        </a:p>
      </dsp:txBody>
      <dsp:txXfrm>
        <a:off x="473832" y="4984324"/>
        <a:ext cx="7569819" cy="623173"/>
      </dsp:txXfrm>
    </dsp:sp>
    <dsp:sp modelId="{E28EC5DE-8720-4D14-AE2D-DE99E13F290E}">
      <dsp:nvSpPr>
        <dsp:cNvPr id="0" name=""/>
        <dsp:cNvSpPr/>
      </dsp:nvSpPr>
      <dsp:spPr>
        <a:xfrm>
          <a:off x="84348" y="4906428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71263"/>
              <a:satOff val="5175"/>
              <a:lumOff val="228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BC53-D2D7-4146-91D3-547B12818C0B}">
      <dsp:nvSpPr>
        <dsp:cNvPr id="0" name=""/>
        <dsp:cNvSpPr/>
      </dsp:nvSpPr>
      <dsp:spPr>
        <a:xfrm>
          <a:off x="0" y="4236344"/>
          <a:ext cx="5785077" cy="1390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If the distance is larger than the group size, it may be an ou</a:t>
          </a:r>
          <a:r>
            <a:rPr lang="en-US" sz="2800" kern="1200" dirty="0"/>
            <a:t>tlier.</a:t>
          </a:r>
        </a:p>
      </dsp:txBody>
      <dsp:txXfrm>
        <a:off x="0" y="4236344"/>
        <a:ext cx="5785077" cy="1390462"/>
      </dsp:txXfrm>
    </dsp:sp>
    <dsp:sp modelId="{38C06CB2-760D-44CF-8EAE-5CBE8029CB71}">
      <dsp:nvSpPr>
        <dsp:cNvPr id="0" name=""/>
        <dsp:cNvSpPr/>
      </dsp:nvSpPr>
      <dsp:spPr>
        <a:xfrm rot="10800000">
          <a:off x="0" y="2118669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Pattern Recognition: Measure the distance to the previous data.</a:t>
          </a:r>
        </a:p>
      </dsp:txBody>
      <dsp:txXfrm rot="10800000">
        <a:off x="0" y="2118669"/>
        <a:ext cx="5785077" cy="1389553"/>
      </dsp:txXfrm>
    </dsp:sp>
    <dsp:sp modelId="{AD37501F-F868-4EF9-AC0F-720F64B4BFB0}">
      <dsp:nvSpPr>
        <dsp:cNvPr id="0" name=""/>
        <dsp:cNvSpPr/>
      </dsp:nvSpPr>
      <dsp:spPr>
        <a:xfrm rot="10800000">
          <a:off x="0" y="994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the new point an Outlier?</a:t>
          </a:r>
        </a:p>
      </dsp:txBody>
      <dsp:txXfrm rot="10800000">
        <a:off x="0" y="994"/>
        <a:ext cx="5785077" cy="13895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BC53-D2D7-4146-91D3-547B12818C0B}">
      <dsp:nvSpPr>
        <dsp:cNvPr id="0" name=""/>
        <dsp:cNvSpPr/>
      </dsp:nvSpPr>
      <dsp:spPr>
        <a:xfrm>
          <a:off x="0" y="4236344"/>
          <a:ext cx="5785077" cy="1390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If the distance is larger than the group size, it may be an ou</a:t>
          </a:r>
          <a:r>
            <a:rPr lang="en-US" sz="2800" kern="1200" dirty="0"/>
            <a:t>tlier.</a:t>
          </a:r>
        </a:p>
      </dsp:txBody>
      <dsp:txXfrm>
        <a:off x="0" y="4236344"/>
        <a:ext cx="5785077" cy="1390462"/>
      </dsp:txXfrm>
    </dsp:sp>
    <dsp:sp modelId="{38C06CB2-760D-44CF-8EAE-5CBE8029CB71}">
      <dsp:nvSpPr>
        <dsp:cNvPr id="0" name=""/>
        <dsp:cNvSpPr/>
      </dsp:nvSpPr>
      <dsp:spPr>
        <a:xfrm rot="10800000">
          <a:off x="0" y="2118669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Pattern Recognition: Measure the distance to the previous data.</a:t>
          </a:r>
        </a:p>
      </dsp:txBody>
      <dsp:txXfrm rot="10800000">
        <a:off x="0" y="2118669"/>
        <a:ext cx="5785077" cy="1389553"/>
      </dsp:txXfrm>
    </dsp:sp>
    <dsp:sp modelId="{AD37501F-F868-4EF9-AC0F-720F64B4BFB0}">
      <dsp:nvSpPr>
        <dsp:cNvPr id="0" name=""/>
        <dsp:cNvSpPr/>
      </dsp:nvSpPr>
      <dsp:spPr>
        <a:xfrm rot="10800000">
          <a:off x="0" y="994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the new point an Outlier?</a:t>
          </a:r>
        </a:p>
      </dsp:txBody>
      <dsp:txXfrm rot="10800000">
        <a:off x="0" y="994"/>
        <a:ext cx="5785077" cy="13895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58D9E5-A96E-4742-BEED-8DA28BB6FEE0}">
      <dsp:nvSpPr>
        <dsp:cNvPr id="0" name=""/>
        <dsp:cNvSpPr/>
      </dsp:nvSpPr>
      <dsp:spPr>
        <a:xfrm>
          <a:off x="-6693140" y="-1023503"/>
          <a:ext cx="7966210" cy="7966210"/>
        </a:xfrm>
        <a:prstGeom prst="blockArc">
          <a:avLst>
            <a:gd name="adj1" fmla="val 18900000"/>
            <a:gd name="adj2" fmla="val 2700000"/>
            <a:gd name="adj3" fmla="val 271"/>
          </a:avLst>
        </a:prstGeom>
        <a:noFill/>
        <a:ln w="12700" cap="flat" cmpd="sng" algn="ctr">
          <a:solidFill>
            <a:schemeClr val="accent1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505D6-765C-4041-92A2-67EFF2E8606A}">
      <dsp:nvSpPr>
        <dsp:cNvPr id="0" name=""/>
        <dsp:cNvSpPr/>
      </dsp:nvSpPr>
      <dsp:spPr>
        <a:xfrm>
          <a:off x="473832" y="311705"/>
          <a:ext cx="7569819" cy="623173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Optimizing fleet and asset utilization</a:t>
          </a:r>
        </a:p>
      </dsp:txBody>
      <dsp:txXfrm>
        <a:off x="473832" y="311705"/>
        <a:ext cx="7569819" cy="623173"/>
      </dsp:txXfrm>
    </dsp:sp>
    <dsp:sp modelId="{FF3DE113-886A-424F-8AA8-20812C84EB81}">
      <dsp:nvSpPr>
        <dsp:cNvPr id="0" name=""/>
        <dsp:cNvSpPr/>
      </dsp:nvSpPr>
      <dsp:spPr>
        <a:xfrm>
          <a:off x="84348" y="233808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23F690-0398-44DC-8FCC-9CADD1469865}">
      <dsp:nvSpPr>
        <dsp:cNvPr id="0" name=""/>
        <dsp:cNvSpPr/>
      </dsp:nvSpPr>
      <dsp:spPr>
        <a:xfrm>
          <a:off x="986435" y="1246347"/>
          <a:ext cx="7057215" cy="623173"/>
        </a:xfrm>
        <a:prstGeom prst="rect">
          <a:avLst/>
        </a:prstGeom>
        <a:solidFill>
          <a:schemeClr val="accent1">
            <a:shade val="80000"/>
            <a:hueOff val="54253"/>
            <a:satOff val="1035"/>
            <a:lumOff val="45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Reducing facility operating costs</a:t>
          </a:r>
        </a:p>
      </dsp:txBody>
      <dsp:txXfrm>
        <a:off x="986435" y="1246347"/>
        <a:ext cx="7057215" cy="623173"/>
      </dsp:txXfrm>
    </dsp:sp>
    <dsp:sp modelId="{83E17810-83F7-4713-B8A2-A6B749F495FA}">
      <dsp:nvSpPr>
        <dsp:cNvPr id="0" name=""/>
        <dsp:cNvSpPr/>
      </dsp:nvSpPr>
      <dsp:spPr>
        <a:xfrm>
          <a:off x="596951" y="1168450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54253"/>
              <a:satOff val="1035"/>
              <a:lumOff val="45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D3A7AE-2E0D-4E85-A8BA-AE18EC9BB873}">
      <dsp:nvSpPr>
        <dsp:cNvPr id="0" name=""/>
        <dsp:cNvSpPr/>
      </dsp:nvSpPr>
      <dsp:spPr>
        <a:xfrm>
          <a:off x="1220835" y="2180989"/>
          <a:ext cx="6822815" cy="623173"/>
        </a:xfrm>
        <a:prstGeom prst="rect">
          <a:avLst/>
        </a:prstGeom>
        <a:solidFill>
          <a:schemeClr val="accent1">
            <a:shade val="80000"/>
            <a:hueOff val="108505"/>
            <a:satOff val="2070"/>
            <a:lumOff val="91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Improving safety and security</a:t>
          </a:r>
        </a:p>
      </dsp:txBody>
      <dsp:txXfrm>
        <a:off x="1220835" y="2180989"/>
        <a:ext cx="6822815" cy="623173"/>
      </dsp:txXfrm>
    </dsp:sp>
    <dsp:sp modelId="{2F737868-B2FF-470D-BADA-4774D9DDAF26}">
      <dsp:nvSpPr>
        <dsp:cNvPr id="0" name=""/>
        <dsp:cNvSpPr/>
      </dsp:nvSpPr>
      <dsp:spPr>
        <a:xfrm>
          <a:off x="831352" y="2103093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08505"/>
              <a:satOff val="2070"/>
              <a:lumOff val="914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602947-A6BA-4FBE-8E6B-F4AA1E09DAF6}">
      <dsp:nvSpPr>
        <dsp:cNvPr id="0" name=""/>
        <dsp:cNvSpPr/>
      </dsp:nvSpPr>
      <dsp:spPr>
        <a:xfrm>
          <a:off x="1220835" y="3115040"/>
          <a:ext cx="6822815" cy="623173"/>
        </a:xfrm>
        <a:prstGeom prst="rect">
          <a:avLst/>
        </a:prstGeom>
        <a:solidFill>
          <a:schemeClr val="accent1">
            <a:shade val="80000"/>
            <a:hueOff val="162758"/>
            <a:satOff val="3105"/>
            <a:lumOff val="137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Automating supply-chain processes</a:t>
          </a:r>
        </a:p>
      </dsp:txBody>
      <dsp:txXfrm>
        <a:off x="1220835" y="3115040"/>
        <a:ext cx="6822815" cy="623173"/>
      </dsp:txXfrm>
    </dsp:sp>
    <dsp:sp modelId="{1F756C6F-7318-46EA-A69B-87B1868750CB}">
      <dsp:nvSpPr>
        <dsp:cNvPr id="0" name=""/>
        <dsp:cNvSpPr/>
      </dsp:nvSpPr>
      <dsp:spPr>
        <a:xfrm>
          <a:off x="831352" y="3037143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162758"/>
              <a:satOff val="3105"/>
              <a:lumOff val="1371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ACD72-ADEE-477D-9D8A-1CC6A854C59C}">
      <dsp:nvSpPr>
        <dsp:cNvPr id="0" name=""/>
        <dsp:cNvSpPr/>
      </dsp:nvSpPr>
      <dsp:spPr>
        <a:xfrm>
          <a:off x="986435" y="4049682"/>
          <a:ext cx="7057215" cy="623173"/>
        </a:xfrm>
        <a:prstGeom prst="rect">
          <a:avLst/>
        </a:prstGeom>
        <a:solidFill>
          <a:schemeClr val="accent1">
            <a:shade val="80000"/>
            <a:hueOff val="217011"/>
            <a:satOff val="4140"/>
            <a:lumOff val="182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Building connected products and services</a:t>
          </a:r>
        </a:p>
      </dsp:txBody>
      <dsp:txXfrm>
        <a:off x="986435" y="4049682"/>
        <a:ext cx="7057215" cy="623173"/>
      </dsp:txXfrm>
    </dsp:sp>
    <dsp:sp modelId="{07998975-D9B0-4964-B766-E8B4B2C4C8F6}">
      <dsp:nvSpPr>
        <dsp:cNvPr id="0" name=""/>
        <dsp:cNvSpPr/>
      </dsp:nvSpPr>
      <dsp:spPr>
        <a:xfrm>
          <a:off x="596951" y="3971785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17011"/>
              <a:satOff val="4140"/>
              <a:lumOff val="182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5A395C-D65F-4D6D-BD03-6885AD3C5A7D}">
      <dsp:nvSpPr>
        <dsp:cNvPr id="0" name=""/>
        <dsp:cNvSpPr/>
      </dsp:nvSpPr>
      <dsp:spPr>
        <a:xfrm>
          <a:off x="473832" y="4984324"/>
          <a:ext cx="7569819" cy="623173"/>
        </a:xfrm>
        <a:prstGeom prst="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4644" tIns="76200" rIns="76200" bIns="762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Improving cities and public spaces</a:t>
          </a:r>
        </a:p>
      </dsp:txBody>
      <dsp:txXfrm>
        <a:off x="473832" y="4984324"/>
        <a:ext cx="7569819" cy="623173"/>
      </dsp:txXfrm>
    </dsp:sp>
    <dsp:sp modelId="{E28EC5DE-8720-4D14-AE2D-DE99E13F290E}">
      <dsp:nvSpPr>
        <dsp:cNvPr id="0" name=""/>
        <dsp:cNvSpPr/>
      </dsp:nvSpPr>
      <dsp:spPr>
        <a:xfrm>
          <a:off x="84348" y="4906428"/>
          <a:ext cx="778967" cy="77896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271263"/>
              <a:satOff val="5175"/>
              <a:lumOff val="228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234F16-E4B2-4403-A11E-AE944EA81A99}">
      <dsp:nvSpPr>
        <dsp:cNvPr id="0" name=""/>
        <dsp:cNvSpPr/>
      </dsp:nvSpPr>
      <dsp:spPr>
        <a:xfrm>
          <a:off x="826724" y="0"/>
          <a:ext cx="9369540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BD6D5C-F25E-4BAC-B4AB-0671EB6E2D7F}">
      <dsp:nvSpPr>
        <dsp:cNvPr id="0" name=""/>
        <dsp:cNvSpPr/>
      </dsp:nvSpPr>
      <dsp:spPr>
        <a:xfrm>
          <a:off x="3767" y="1625600"/>
          <a:ext cx="2447878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Historical Data</a:t>
          </a:r>
        </a:p>
      </dsp:txBody>
      <dsp:txXfrm>
        <a:off x="109574" y="1731407"/>
        <a:ext cx="2236264" cy="1955852"/>
      </dsp:txXfrm>
    </dsp:sp>
    <dsp:sp modelId="{D7DF23B1-5D6F-44C5-9C56-AC5ABDBE0826}">
      <dsp:nvSpPr>
        <dsp:cNvPr id="0" name=""/>
        <dsp:cNvSpPr/>
      </dsp:nvSpPr>
      <dsp:spPr>
        <a:xfrm>
          <a:off x="2859626" y="1625600"/>
          <a:ext cx="2447878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137160" rIns="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Data Exploration</a:t>
          </a:r>
        </a:p>
      </dsp:txBody>
      <dsp:txXfrm>
        <a:off x="2965433" y="1731407"/>
        <a:ext cx="2236264" cy="1955852"/>
      </dsp:txXfrm>
    </dsp:sp>
    <dsp:sp modelId="{898112CC-B589-4154-97A5-19A7027A92AE}">
      <dsp:nvSpPr>
        <dsp:cNvPr id="0" name=""/>
        <dsp:cNvSpPr/>
      </dsp:nvSpPr>
      <dsp:spPr>
        <a:xfrm>
          <a:off x="5715484" y="1625600"/>
          <a:ext cx="2447878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Machine Learning</a:t>
          </a:r>
        </a:p>
      </dsp:txBody>
      <dsp:txXfrm>
        <a:off x="5821291" y="1731407"/>
        <a:ext cx="2236264" cy="1955852"/>
      </dsp:txXfrm>
    </dsp:sp>
    <dsp:sp modelId="{8A154472-2026-44A8-BF98-68A117628309}">
      <dsp:nvSpPr>
        <dsp:cNvPr id="0" name=""/>
        <dsp:cNvSpPr/>
      </dsp:nvSpPr>
      <dsp:spPr>
        <a:xfrm>
          <a:off x="8571342" y="1625600"/>
          <a:ext cx="2447878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Real-time Monitoring</a:t>
          </a:r>
        </a:p>
      </dsp:txBody>
      <dsp:txXfrm>
        <a:off x="8677149" y="1731407"/>
        <a:ext cx="2236264" cy="19558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BC53-D2D7-4146-91D3-547B12818C0B}">
      <dsp:nvSpPr>
        <dsp:cNvPr id="0" name=""/>
        <dsp:cNvSpPr/>
      </dsp:nvSpPr>
      <dsp:spPr>
        <a:xfrm>
          <a:off x="0" y="4236344"/>
          <a:ext cx="5785077" cy="13904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If the distance is larger than the group size, it may be an ou</a:t>
          </a:r>
          <a:r>
            <a:rPr lang="en-US" sz="2800" kern="1200" dirty="0"/>
            <a:t>tlier.</a:t>
          </a:r>
        </a:p>
      </dsp:txBody>
      <dsp:txXfrm>
        <a:off x="0" y="4236344"/>
        <a:ext cx="5785077" cy="1390462"/>
      </dsp:txXfrm>
    </dsp:sp>
    <dsp:sp modelId="{38C06CB2-760D-44CF-8EAE-5CBE8029CB71}">
      <dsp:nvSpPr>
        <dsp:cNvPr id="0" name=""/>
        <dsp:cNvSpPr/>
      </dsp:nvSpPr>
      <dsp:spPr>
        <a:xfrm rot="10800000">
          <a:off x="0" y="2118669"/>
          <a:ext cx="5785077" cy="2138531"/>
        </a:xfrm>
        <a:prstGeom prst="upArrowCallou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Pattern Recognition: Measure the distance to the previous data.</a:t>
          </a:r>
        </a:p>
      </dsp:txBody>
      <dsp:txXfrm rot="10800000">
        <a:off x="0" y="2118669"/>
        <a:ext cx="5785077" cy="1389553"/>
      </dsp:txXfrm>
    </dsp:sp>
    <dsp:sp modelId="{AD37501F-F868-4EF9-AC0F-720F64B4BFB0}">
      <dsp:nvSpPr>
        <dsp:cNvPr id="0" name=""/>
        <dsp:cNvSpPr/>
      </dsp:nvSpPr>
      <dsp:spPr>
        <a:xfrm rot="10800000">
          <a:off x="0" y="994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the new point an Outlier?</a:t>
          </a:r>
        </a:p>
      </dsp:txBody>
      <dsp:txXfrm rot="10800000">
        <a:off x="0" y="994"/>
        <a:ext cx="5785077" cy="138955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BC53-D2D7-4146-91D3-547B12818C0B}">
      <dsp:nvSpPr>
        <dsp:cNvPr id="0" name=""/>
        <dsp:cNvSpPr/>
      </dsp:nvSpPr>
      <dsp:spPr>
        <a:xfrm>
          <a:off x="0" y="4236344"/>
          <a:ext cx="5785077" cy="13904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If the distance is larger than the group size, it may be an ou</a:t>
          </a:r>
          <a:r>
            <a:rPr lang="en-US" sz="2800" kern="1200" dirty="0"/>
            <a:t>tlier.</a:t>
          </a:r>
        </a:p>
      </dsp:txBody>
      <dsp:txXfrm>
        <a:off x="0" y="4236344"/>
        <a:ext cx="5785077" cy="1390462"/>
      </dsp:txXfrm>
    </dsp:sp>
    <dsp:sp modelId="{38C06CB2-760D-44CF-8EAE-5CBE8029CB71}">
      <dsp:nvSpPr>
        <dsp:cNvPr id="0" name=""/>
        <dsp:cNvSpPr/>
      </dsp:nvSpPr>
      <dsp:spPr>
        <a:xfrm rot="10800000">
          <a:off x="0" y="2118669"/>
          <a:ext cx="5785077" cy="2138531"/>
        </a:xfrm>
        <a:prstGeom prst="upArrowCallou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Pattern Recognition: Measure the distance to the previous data.</a:t>
          </a:r>
        </a:p>
      </dsp:txBody>
      <dsp:txXfrm rot="10800000">
        <a:off x="0" y="2118669"/>
        <a:ext cx="5785077" cy="1389553"/>
      </dsp:txXfrm>
    </dsp:sp>
    <dsp:sp modelId="{AD37501F-F868-4EF9-AC0F-720F64B4BFB0}">
      <dsp:nvSpPr>
        <dsp:cNvPr id="0" name=""/>
        <dsp:cNvSpPr/>
      </dsp:nvSpPr>
      <dsp:spPr>
        <a:xfrm rot="10800000">
          <a:off x="0" y="994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the new point an Outlier?</a:t>
          </a:r>
        </a:p>
      </dsp:txBody>
      <dsp:txXfrm rot="10800000">
        <a:off x="0" y="994"/>
        <a:ext cx="5785077" cy="13895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BC53-D2D7-4146-91D3-547B12818C0B}">
      <dsp:nvSpPr>
        <dsp:cNvPr id="0" name=""/>
        <dsp:cNvSpPr/>
      </dsp:nvSpPr>
      <dsp:spPr>
        <a:xfrm>
          <a:off x="0" y="4236344"/>
          <a:ext cx="5785077" cy="13904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If the distance is larger than the group size, it may be an ou</a:t>
          </a:r>
          <a:r>
            <a:rPr lang="en-US" sz="2800" kern="1200" dirty="0"/>
            <a:t>tlier.</a:t>
          </a:r>
        </a:p>
      </dsp:txBody>
      <dsp:txXfrm>
        <a:off x="0" y="4236344"/>
        <a:ext cx="5785077" cy="1390462"/>
      </dsp:txXfrm>
    </dsp:sp>
    <dsp:sp modelId="{38C06CB2-760D-44CF-8EAE-5CBE8029CB71}">
      <dsp:nvSpPr>
        <dsp:cNvPr id="0" name=""/>
        <dsp:cNvSpPr/>
      </dsp:nvSpPr>
      <dsp:spPr>
        <a:xfrm rot="10800000">
          <a:off x="0" y="2118669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Pattern Recognition: Measure the distance to the previous data.</a:t>
          </a:r>
        </a:p>
      </dsp:txBody>
      <dsp:txXfrm rot="10800000">
        <a:off x="0" y="2118669"/>
        <a:ext cx="5785077" cy="1389553"/>
      </dsp:txXfrm>
    </dsp:sp>
    <dsp:sp modelId="{AD37501F-F868-4EF9-AC0F-720F64B4BFB0}">
      <dsp:nvSpPr>
        <dsp:cNvPr id="0" name=""/>
        <dsp:cNvSpPr/>
      </dsp:nvSpPr>
      <dsp:spPr>
        <a:xfrm rot="10800000">
          <a:off x="0" y="994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the new point an Outlier?</a:t>
          </a:r>
        </a:p>
      </dsp:txBody>
      <dsp:txXfrm rot="10800000">
        <a:off x="0" y="994"/>
        <a:ext cx="5785077" cy="138955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BC53-D2D7-4146-91D3-547B12818C0B}">
      <dsp:nvSpPr>
        <dsp:cNvPr id="0" name=""/>
        <dsp:cNvSpPr/>
      </dsp:nvSpPr>
      <dsp:spPr>
        <a:xfrm>
          <a:off x="0" y="4236344"/>
          <a:ext cx="5785077" cy="1390462"/>
        </a:xfrm>
        <a:prstGeom prst="rect">
          <a:avLst/>
        </a:prstGeom>
        <a:solidFill>
          <a:schemeClr val="bg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If the distance is larger than the group size, it may be an ou</a:t>
          </a:r>
          <a:r>
            <a:rPr lang="en-US" sz="2800" kern="1200" dirty="0"/>
            <a:t>tlier.</a:t>
          </a:r>
        </a:p>
      </dsp:txBody>
      <dsp:txXfrm>
        <a:off x="0" y="4236344"/>
        <a:ext cx="5785077" cy="1390462"/>
      </dsp:txXfrm>
    </dsp:sp>
    <dsp:sp modelId="{38C06CB2-760D-44CF-8EAE-5CBE8029CB71}">
      <dsp:nvSpPr>
        <dsp:cNvPr id="0" name=""/>
        <dsp:cNvSpPr/>
      </dsp:nvSpPr>
      <dsp:spPr>
        <a:xfrm rot="10800000">
          <a:off x="0" y="2118669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Pattern Recognition: Measure the distance to the previous data.</a:t>
          </a:r>
        </a:p>
      </dsp:txBody>
      <dsp:txXfrm rot="10800000">
        <a:off x="0" y="2118669"/>
        <a:ext cx="5785077" cy="1389553"/>
      </dsp:txXfrm>
    </dsp:sp>
    <dsp:sp modelId="{AD37501F-F868-4EF9-AC0F-720F64B4BFB0}">
      <dsp:nvSpPr>
        <dsp:cNvPr id="0" name=""/>
        <dsp:cNvSpPr/>
      </dsp:nvSpPr>
      <dsp:spPr>
        <a:xfrm rot="10800000">
          <a:off x="0" y="994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the new point an Outlier?</a:t>
          </a:r>
        </a:p>
      </dsp:txBody>
      <dsp:txXfrm rot="10800000">
        <a:off x="0" y="994"/>
        <a:ext cx="5785077" cy="138955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BC53-D2D7-4146-91D3-547B12818C0B}">
      <dsp:nvSpPr>
        <dsp:cNvPr id="0" name=""/>
        <dsp:cNvSpPr/>
      </dsp:nvSpPr>
      <dsp:spPr>
        <a:xfrm>
          <a:off x="0" y="4236344"/>
          <a:ext cx="5785077" cy="1390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If the distance is larger than the group size, it may be an ou</a:t>
          </a:r>
          <a:r>
            <a:rPr lang="en-US" sz="2800" kern="1200" dirty="0"/>
            <a:t>tlier.</a:t>
          </a:r>
        </a:p>
      </dsp:txBody>
      <dsp:txXfrm>
        <a:off x="0" y="4236344"/>
        <a:ext cx="5785077" cy="1390462"/>
      </dsp:txXfrm>
    </dsp:sp>
    <dsp:sp modelId="{38C06CB2-760D-44CF-8EAE-5CBE8029CB71}">
      <dsp:nvSpPr>
        <dsp:cNvPr id="0" name=""/>
        <dsp:cNvSpPr/>
      </dsp:nvSpPr>
      <dsp:spPr>
        <a:xfrm rot="10800000">
          <a:off x="0" y="2118669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Pattern Recognition: Measure the distance to the previous data.</a:t>
          </a:r>
        </a:p>
      </dsp:txBody>
      <dsp:txXfrm rot="10800000">
        <a:off x="0" y="2118669"/>
        <a:ext cx="5785077" cy="1389553"/>
      </dsp:txXfrm>
    </dsp:sp>
    <dsp:sp modelId="{AD37501F-F868-4EF9-AC0F-720F64B4BFB0}">
      <dsp:nvSpPr>
        <dsp:cNvPr id="0" name=""/>
        <dsp:cNvSpPr/>
      </dsp:nvSpPr>
      <dsp:spPr>
        <a:xfrm rot="10800000">
          <a:off x="0" y="994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the new point an Outlier?</a:t>
          </a:r>
        </a:p>
      </dsp:txBody>
      <dsp:txXfrm rot="10800000">
        <a:off x="0" y="994"/>
        <a:ext cx="5785077" cy="138955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14BC53-D2D7-4146-91D3-547B12818C0B}">
      <dsp:nvSpPr>
        <dsp:cNvPr id="0" name=""/>
        <dsp:cNvSpPr/>
      </dsp:nvSpPr>
      <dsp:spPr>
        <a:xfrm>
          <a:off x="0" y="4236344"/>
          <a:ext cx="5785077" cy="139046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If the distance is larger than the group size, it may be an ou</a:t>
          </a:r>
          <a:r>
            <a:rPr lang="en-US" sz="2800" kern="1200" dirty="0"/>
            <a:t>tlier.</a:t>
          </a:r>
        </a:p>
      </dsp:txBody>
      <dsp:txXfrm>
        <a:off x="0" y="4236344"/>
        <a:ext cx="5785077" cy="1390462"/>
      </dsp:txXfrm>
    </dsp:sp>
    <dsp:sp modelId="{38C06CB2-760D-44CF-8EAE-5CBE8029CB71}">
      <dsp:nvSpPr>
        <dsp:cNvPr id="0" name=""/>
        <dsp:cNvSpPr/>
      </dsp:nvSpPr>
      <dsp:spPr>
        <a:xfrm rot="10800000">
          <a:off x="0" y="2118669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227584" rIns="227584" bIns="227584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Pattern Recognition: Measure the distance to the previous data.</a:t>
          </a:r>
        </a:p>
      </dsp:txBody>
      <dsp:txXfrm rot="10800000">
        <a:off x="0" y="2118669"/>
        <a:ext cx="5785077" cy="1389553"/>
      </dsp:txXfrm>
    </dsp:sp>
    <dsp:sp modelId="{AD37501F-F868-4EF9-AC0F-720F64B4BFB0}">
      <dsp:nvSpPr>
        <dsp:cNvPr id="0" name=""/>
        <dsp:cNvSpPr/>
      </dsp:nvSpPr>
      <dsp:spPr>
        <a:xfrm rot="10800000">
          <a:off x="0" y="994"/>
          <a:ext cx="5785077" cy="2138531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Is the new point an Outlier?</a:t>
          </a:r>
        </a:p>
      </dsp:txBody>
      <dsp:txXfrm rot="10800000">
        <a:off x="0" y="994"/>
        <a:ext cx="5785077" cy="1389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97B96-6746-4856-9EBF-739D61B42FA3}" type="datetimeFigureOut">
              <a:rPr lang="en-US" smtClean="0"/>
              <a:t>4/21/2017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E71839-3D0B-444C-8199-CD245C32F53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294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85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</a:t>
            </a:r>
            <a:r>
              <a:rPr lang="en-US" baseline="0" dirty="0"/>
              <a:t> Slide wrap up – resources for developers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4449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367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378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8421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previous data!!!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956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 err="1"/>
              <a:t>Mahalanobis</a:t>
            </a:r>
            <a:r>
              <a:rPr lang="en-US" b="0" dirty="0"/>
              <a:t> distance is the generalization</a:t>
            </a:r>
            <a:r>
              <a:rPr lang="en-US" b="0" baseline="0" dirty="0"/>
              <a:t> of this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274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754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– </a:t>
            </a:r>
            <a:r>
              <a:rPr lang="en-US" dirty="0" err="1"/>
              <a:t>semistructured</a:t>
            </a:r>
            <a:r>
              <a:rPr lang="en-US" dirty="0"/>
              <a:t> data coming in from devices</a:t>
            </a:r>
          </a:p>
          <a:p>
            <a:r>
              <a:rPr lang="en-US" dirty="0"/>
              <a:t>Machine Learning- learn patterns from each device</a:t>
            </a:r>
          </a:p>
          <a:p>
            <a:r>
              <a:rPr lang="en-US" dirty="0"/>
              <a:t>Outlier Identification – flag and broadcast when something doesn’t look right</a:t>
            </a:r>
          </a:p>
          <a:p>
            <a:r>
              <a:rPr lang="en-US" dirty="0"/>
              <a:t>Open Source and Scalable – Hadoop architecture</a:t>
            </a:r>
          </a:p>
          <a:p>
            <a:r>
              <a:rPr lang="en-US" dirty="0"/>
              <a:t>Easy-to-read dashboards – Power BI output – integrate with existing enterprise systems</a:t>
            </a:r>
          </a:p>
          <a:p>
            <a:endParaRPr lang="en-US" dirty="0"/>
          </a:p>
          <a:p>
            <a:r>
              <a:rPr lang="en-US" dirty="0"/>
              <a:t>??Delivery of notifications via twitter?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D86B9-5286-453C-9E63-1C50C8123E2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0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– </a:t>
            </a:r>
            <a:r>
              <a:rPr lang="en-US" dirty="0" err="1"/>
              <a:t>semistructured</a:t>
            </a:r>
            <a:r>
              <a:rPr lang="en-US" dirty="0"/>
              <a:t> data coming in from devices</a:t>
            </a:r>
          </a:p>
          <a:p>
            <a:r>
              <a:rPr lang="en-US" dirty="0"/>
              <a:t>Machine Learning- learn patterns from each device</a:t>
            </a:r>
          </a:p>
          <a:p>
            <a:r>
              <a:rPr lang="en-US" dirty="0"/>
              <a:t>Outlier Identification – flag and broadcast when something doesn’t look right</a:t>
            </a:r>
          </a:p>
          <a:p>
            <a:r>
              <a:rPr lang="en-US" dirty="0"/>
              <a:t>Open Source and Scalable – Hadoop architecture</a:t>
            </a:r>
          </a:p>
          <a:p>
            <a:r>
              <a:rPr lang="en-US" dirty="0"/>
              <a:t>Easy-to-read dashboards – Power BI output – integrate with existing enterprise systems</a:t>
            </a:r>
          </a:p>
          <a:p>
            <a:endParaRPr lang="en-US" dirty="0"/>
          </a:p>
          <a:p>
            <a:r>
              <a:rPr lang="en-US" dirty="0"/>
              <a:t>??Delivery of notifications via twitter?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D86B9-5286-453C-9E63-1C50C8123E2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7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IoT</a:t>
            </a:r>
            <a:r>
              <a:rPr lang="en-US" dirty="0"/>
              <a:t> – </a:t>
            </a:r>
            <a:r>
              <a:rPr lang="en-US" dirty="0" err="1"/>
              <a:t>semistructured</a:t>
            </a:r>
            <a:r>
              <a:rPr lang="en-US" dirty="0"/>
              <a:t> data coming in from devices</a:t>
            </a:r>
          </a:p>
          <a:p>
            <a:r>
              <a:rPr lang="en-US" dirty="0"/>
              <a:t>Machine Learning- learn patterns from each device</a:t>
            </a:r>
          </a:p>
          <a:p>
            <a:r>
              <a:rPr lang="en-US" dirty="0"/>
              <a:t>Outlier Identification – flag and broadcast when something doesn’t look right</a:t>
            </a:r>
          </a:p>
          <a:p>
            <a:r>
              <a:rPr lang="en-US" dirty="0"/>
              <a:t>Open Source and Scalable – Hadoop architecture</a:t>
            </a:r>
          </a:p>
          <a:p>
            <a:r>
              <a:rPr lang="en-US" dirty="0"/>
              <a:t>Easy-to-read dashboards – Power BI output – integrate with existing enterprise systems</a:t>
            </a:r>
          </a:p>
          <a:p>
            <a:endParaRPr lang="en-US" dirty="0"/>
          </a:p>
          <a:p>
            <a:r>
              <a:rPr lang="en-US" dirty="0"/>
              <a:t>??Delivery of notifications via twitter?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5D86B9-5286-453C-9E63-1C50C8123E2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00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5780CA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8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874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05244"/>
            <a:ext cx="10515600" cy="36640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7935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81700" y="849085"/>
            <a:ext cx="2628900" cy="5327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49085"/>
            <a:ext cx="4968240" cy="5327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07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9935"/>
            <a:ext cx="10515600" cy="1325563"/>
          </a:xfrm>
        </p:spPr>
        <p:txBody>
          <a:bodyPr/>
          <a:lstStyle>
            <a:lvl1pPr>
              <a:defRPr>
                <a:solidFill>
                  <a:srgbClr val="5780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3265"/>
            <a:ext cx="10515600" cy="435133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rgbClr val="26609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0" y="669925"/>
            <a:ext cx="12192000" cy="45719"/>
          </a:xfrm>
          <a:prstGeom prst="rect">
            <a:avLst/>
          </a:prstGeom>
          <a:solidFill>
            <a:srgbClr val="2760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478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03948"/>
            <a:ext cx="10515600" cy="2852737"/>
          </a:xfrm>
        </p:spPr>
        <p:txBody>
          <a:bodyPr anchor="b"/>
          <a:lstStyle>
            <a:lvl1pPr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36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24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5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3898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3898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0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9659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000" b="0">
                <a:solidFill>
                  <a:srgbClr val="26609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000" b="0">
                <a:solidFill>
                  <a:srgbClr val="26609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29086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8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37631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094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2583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2176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146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00351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7804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77448" y="7780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78240"/>
            <a:ext cx="3932237" cy="31881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88737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9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9278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0" y="6318700"/>
            <a:ext cx="12192000" cy="55104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92785"/>
            <a:ext cx="12192000" cy="22718"/>
          </a:xfrm>
          <a:prstGeom prst="line">
            <a:avLst/>
          </a:prstGeom>
          <a:ln w="57150">
            <a:solidFill>
              <a:srgbClr val="578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99524" y="6339590"/>
            <a:ext cx="488305" cy="503274"/>
            <a:chOff x="11377125" y="59125"/>
            <a:chExt cx="555876" cy="572917"/>
          </a:xfrm>
        </p:grpSpPr>
        <p:sp>
          <p:nvSpPr>
            <p:cNvPr id="30" name="Oval 29"/>
            <p:cNvSpPr/>
            <p:nvPr/>
          </p:nvSpPr>
          <p:spPr>
            <a:xfrm>
              <a:off x="11377125" y="59125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7200000">
              <a:off x="11699736" y="227779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4400000">
              <a:off x="11405822" y="398777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597949" y="78750"/>
            <a:ext cx="488305" cy="503274"/>
            <a:chOff x="11377125" y="59125"/>
            <a:chExt cx="555876" cy="572917"/>
          </a:xfrm>
        </p:grpSpPr>
        <p:sp>
          <p:nvSpPr>
            <p:cNvPr id="34" name="Oval 33"/>
            <p:cNvSpPr/>
            <p:nvPr/>
          </p:nvSpPr>
          <p:spPr>
            <a:xfrm>
              <a:off x="11377125" y="59125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7200000">
              <a:off x="11699736" y="227779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4400000">
              <a:off x="11405822" y="398777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0" y="6295068"/>
            <a:ext cx="12192000" cy="22718"/>
          </a:xfrm>
          <a:prstGeom prst="line">
            <a:avLst/>
          </a:prstGeom>
          <a:ln w="19050">
            <a:solidFill>
              <a:srgbClr val="578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21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780CA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82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.png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33.png"/><Relationship Id="rId10" Type="http://schemas.openxmlformats.org/officeDocument/2006/relationships/image" Target="../media/image32.png"/><Relationship Id="rId9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37.png"/><Relationship Id="rId10" Type="http://schemas.openxmlformats.org/officeDocument/2006/relationships/image" Target="../media/image36.png"/><Relationship Id="rId9" Type="http://schemas.openxmlformats.org/officeDocument/2006/relationships/image" Target="../media/image30.png"/><Relationship Id="rId1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diagramColors" Target="../diagrams/colors2.xml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5.png"/><Relationship Id="rId5" Type="http://schemas.openxmlformats.org/officeDocument/2006/relationships/diagramLayout" Target="../diagrams/layout2.xml"/><Relationship Id="rId10" Type="http://schemas.openxmlformats.org/officeDocument/2006/relationships/image" Target="../media/image4.png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Relationship Id="rId1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jp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0.png"/><Relationship Id="rId7" Type="http://schemas.openxmlformats.org/officeDocument/2006/relationships/image" Target="../media/image4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50.png"/><Relationship Id="rId7" Type="http://schemas.openxmlformats.org/officeDocument/2006/relationships/image" Target="../media/image5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1.png"/><Relationship Id="rId10" Type="http://schemas.openxmlformats.org/officeDocument/2006/relationships/image" Target="../media/image49.png"/><Relationship Id="rId4" Type="http://schemas.openxmlformats.org/officeDocument/2006/relationships/image" Target="../media/image38.png"/><Relationship Id="rId9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6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5" Type="http://schemas.openxmlformats.org/officeDocument/2006/relationships/image" Target="../media/image66.png"/><Relationship Id="rId4" Type="http://schemas.microsoft.com/office/2007/relationships/hdphoto" Target="../media/hdphoto3.wdp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8.png"/><Relationship Id="rId3" Type="http://schemas.openxmlformats.org/officeDocument/2006/relationships/image" Target="../media/image65.png"/><Relationship Id="rId7" Type="http://schemas.openxmlformats.org/officeDocument/2006/relationships/image" Target="../media/image16.pn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68.jpeg"/><Relationship Id="rId5" Type="http://schemas.openxmlformats.org/officeDocument/2006/relationships/image" Target="../media/image66.png"/><Relationship Id="rId10" Type="http://schemas.openxmlformats.org/officeDocument/2006/relationships/image" Target="../media/image67.png"/><Relationship Id="rId4" Type="http://schemas.microsoft.com/office/2007/relationships/hdphoto" Target="../media/hdphoto3.wdp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38.png"/><Relationship Id="rId3" Type="http://schemas.openxmlformats.org/officeDocument/2006/relationships/image" Target="../media/image65.png"/><Relationship Id="rId7" Type="http://schemas.openxmlformats.org/officeDocument/2006/relationships/image" Target="../media/image16.png"/><Relationship Id="rId12" Type="http://schemas.openxmlformats.org/officeDocument/2006/relationships/image" Target="../media/image69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1.jpeg"/><Relationship Id="rId1" Type="http://schemas.openxmlformats.org/officeDocument/2006/relationships/slideLayout" Target="../slideLayouts/slideLayout7.xml"/><Relationship Id="rId6" Type="http://schemas.microsoft.com/office/2007/relationships/hdphoto" Target="../media/hdphoto4.wdp"/><Relationship Id="rId11" Type="http://schemas.openxmlformats.org/officeDocument/2006/relationships/image" Target="../media/image68.jpeg"/><Relationship Id="rId5" Type="http://schemas.openxmlformats.org/officeDocument/2006/relationships/image" Target="../media/image66.png"/><Relationship Id="rId15" Type="http://schemas.openxmlformats.org/officeDocument/2006/relationships/image" Target="../media/image70.jpeg"/><Relationship Id="rId10" Type="http://schemas.openxmlformats.org/officeDocument/2006/relationships/image" Target="../media/image67.png"/><Relationship Id="rId4" Type="http://schemas.microsoft.com/office/2007/relationships/hdphoto" Target="../media/hdphoto3.wdp"/><Relationship Id="rId9" Type="http://schemas.openxmlformats.org/officeDocument/2006/relationships/image" Target="../media/image50.png"/><Relationship Id="rId14" Type="http://schemas.openxmlformats.org/officeDocument/2006/relationships/image" Target="../media/image1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hirou/storm-mqtt" TargetMode="External"/><Relationship Id="rId3" Type="http://schemas.openxmlformats.org/officeDocument/2006/relationships/hyperlink" Target="http://hortonworks.com/hadoop-tutorial/processing-streaming-data-near-real-time-apache-storm/" TargetMode="External"/><Relationship Id="rId7" Type="http://schemas.openxmlformats.org/officeDocument/2006/relationships/hyperlink" Target="http://storm.apache.org/releases/2.0.0-SNAPSHOT/storm-mqtt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apache/storm/tree/master/external/storm-hive" TargetMode="External"/><Relationship Id="rId5" Type="http://schemas.openxmlformats.org/officeDocument/2006/relationships/hyperlink" Target="https://github.com/pmhargisNG10/TruckEventsTutorial" TargetMode="External"/><Relationship Id="rId10" Type="http://schemas.openxmlformats.org/officeDocument/2006/relationships/hyperlink" Target="https://moraschi.com/2015/07/16/there-oauth-to-be-a-better-way-power-bi/" TargetMode="External"/><Relationship Id="rId4" Type="http://schemas.openxmlformats.org/officeDocument/2006/relationships/hyperlink" Target="https://hortonworks.com/hadoop-tutorial/realtime-event-processing-nifi-kafka-storm/" TargetMode="External"/><Relationship Id="rId9" Type="http://schemas.openxmlformats.org/officeDocument/2006/relationships/hyperlink" Target="https://powerbi.microsoft.com/en-us/developer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rtinjohnmadse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9.png"/><Relationship Id="rId7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65319" y="926666"/>
            <a:ext cx="10515600" cy="1499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5780CA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4400"/>
              <a:t>An Internet of Things (IoT) Use Case Demo</a:t>
            </a:r>
            <a:endParaRPr lang="en-US" sz="44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365319" y="2528097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Monitoring, Machine Learning, and Storage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45823" y="4373057"/>
            <a:ext cx="6687654" cy="16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Martin Madsen</a:t>
            </a:r>
          </a:p>
          <a:p>
            <a:pPr algn="r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Ph.D. in Experimental Physics</a:t>
            </a:r>
          </a:p>
          <a:p>
            <a:pPr algn="r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16 years’ experience working with sensors, data collection, data analysis, and predictive model building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031" y="3661701"/>
            <a:ext cx="1742701" cy="23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85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6" y="1627026"/>
            <a:ext cx="11449845" cy="45288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078" y="758012"/>
            <a:ext cx="628358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Server: mlab1.atl01.measurement-lab.org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570" y="3510135"/>
            <a:ext cx="2171212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Date/Time</a:t>
            </a:r>
          </a:p>
        </p:txBody>
      </p:sp>
      <p:cxnSp>
        <p:nvCxnSpPr>
          <p:cNvPr id="7" name="Curved Connector 5"/>
          <p:cNvCxnSpPr>
            <a:stCxn id="6" idx="0"/>
          </p:cNvCxnSpPr>
          <p:nvPr/>
        </p:nvCxnSpPr>
        <p:spPr>
          <a:xfrm rot="16200000" flipV="1">
            <a:off x="238325" y="2340284"/>
            <a:ext cx="1699623" cy="640080"/>
          </a:xfrm>
          <a:prstGeom prst="curvedConnector3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950978" y="4394055"/>
            <a:ext cx="2767325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Server/Client Network Information</a:t>
            </a:r>
          </a:p>
        </p:txBody>
      </p:sp>
      <p:cxnSp>
        <p:nvCxnSpPr>
          <p:cNvPr id="9" name="Curved Connector 8"/>
          <p:cNvCxnSpPr>
            <a:stCxn id="8" idx="0"/>
          </p:cNvCxnSpPr>
          <p:nvPr/>
        </p:nvCxnSpPr>
        <p:spPr>
          <a:xfrm rot="16200000" flipV="1">
            <a:off x="1509406" y="2568819"/>
            <a:ext cx="2583543" cy="1066929"/>
          </a:xfrm>
          <a:prstGeom prst="curvedConnector3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283239" y="3033467"/>
            <a:ext cx="2785706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Client Geographical Location</a:t>
            </a:r>
          </a:p>
        </p:txBody>
      </p:sp>
      <p:cxnSp>
        <p:nvCxnSpPr>
          <p:cNvPr id="11" name="Curved Connector 12"/>
          <p:cNvCxnSpPr>
            <a:stCxn id="10" idx="0"/>
          </p:cNvCxnSpPr>
          <p:nvPr/>
        </p:nvCxnSpPr>
        <p:spPr>
          <a:xfrm rot="16200000" flipV="1">
            <a:off x="5085721" y="1443095"/>
            <a:ext cx="1222956" cy="1957787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458875" y="4574594"/>
            <a:ext cx="2700010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3600" dirty="0"/>
              <a:t>Network Performance Data</a:t>
            </a:r>
          </a:p>
        </p:txBody>
      </p:sp>
      <p:cxnSp>
        <p:nvCxnSpPr>
          <p:cNvPr id="13" name="Curved Connector 17"/>
          <p:cNvCxnSpPr>
            <a:stCxn id="12" idx="0"/>
          </p:cNvCxnSpPr>
          <p:nvPr/>
        </p:nvCxnSpPr>
        <p:spPr>
          <a:xfrm rot="16200000" flipV="1">
            <a:off x="7060006" y="1825720"/>
            <a:ext cx="2764083" cy="2733666"/>
          </a:xfrm>
          <a:prstGeom prst="curvedConnector3">
            <a:avLst>
              <a:gd name="adj1" fmla="val 75804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res.cloudinary.com/dfmjjtd8d/image/upload/v1456362230/bigquery_yyg9yx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63971" y="804039"/>
            <a:ext cx="3950207" cy="67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0078" y="10553"/>
            <a:ext cx="3915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Historical NDT Data </a:t>
            </a:r>
          </a:p>
        </p:txBody>
      </p:sp>
    </p:spTree>
    <p:extLst>
      <p:ext uri="{BB962C8B-B14F-4D97-AF65-F5344CB8AC3E}">
        <p14:creationId xmlns:p14="http://schemas.microsoft.com/office/powerpoint/2010/main" val="3473845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769441"/>
            <a:ext cx="4315494" cy="5041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4796" y="1538882"/>
            <a:ext cx="6659560" cy="460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" y="5718696"/>
            <a:ext cx="758952" cy="575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923629" y="2850517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Network Lag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0829" y="5872185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Jan 2015-May 2016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Exploration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73748" y="4946069"/>
            <a:ext cx="228289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/>
              <a:t>Colors</a:t>
            </a:r>
          </a:p>
          <a:p>
            <a:r>
              <a:rPr lang="en-US" sz="2800" dirty="0"/>
              <a:t>RTT Log-scale Categories</a:t>
            </a:r>
          </a:p>
        </p:txBody>
      </p:sp>
      <p:sp>
        <p:nvSpPr>
          <p:cNvPr id="18" name="Up Arrow 28"/>
          <p:cNvSpPr/>
          <p:nvPr/>
        </p:nvSpPr>
        <p:spPr>
          <a:xfrm>
            <a:off x="5070387" y="2757153"/>
            <a:ext cx="593880" cy="2188915"/>
          </a:xfrm>
          <a:prstGeom prst="upArrow">
            <a:avLst>
              <a:gd name="adj1" fmla="val 50000"/>
              <a:gd name="adj2" fmla="val 123906"/>
            </a:avLst>
          </a:prstGeom>
          <a:gradFill>
            <a:gsLst>
              <a:gs pos="0">
                <a:srgbClr val="FF97D7"/>
              </a:gs>
              <a:gs pos="16000">
                <a:srgbClr val="D969FB"/>
              </a:gs>
              <a:gs pos="31000">
                <a:srgbClr val="609CFF"/>
              </a:gs>
              <a:gs pos="58000">
                <a:srgbClr val="00B9E3"/>
              </a:gs>
              <a:gs pos="100000">
                <a:srgbClr val="F86E66"/>
              </a:gs>
              <a:gs pos="77000">
                <a:srgbClr val="00BC4A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6294" y="5597655"/>
            <a:ext cx="228289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Location from</a:t>
            </a:r>
          </a:p>
          <a:p>
            <a:r>
              <a:rPr lang="en-US" dirty="0"/>
              <a:t>Client Subnet Data</a:t>
            </a:r>
          </a:p>
        </p:txBody>
      </p:sp>
    </p:spTree>
    <p:extLst>
      <p:ext uri="{BB962C8B-B14F-4D97-AF65-F5344CB8AC3E}">
        <p14:creationId xmlns:p14="http://schemas.microsoft.com/office/powerpoint/2010/main" val="166623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769441"/>
            <a:ext cx="4315494" cy="5041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4796" y="1538882"/>
            <a:ext cx="6659560" cy="460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" y="5718696"/>
            <a:ext cx="758952" cy="575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923629" y="2850517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Network Lag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0829" y="5872185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Jan 2015-May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7967" y="1093153"/>
            <a:ext cx="174812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Potential Network Problems</a:t>
            </a: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5400000">
            <a:off x="3674817" y="2305484"/>
            <a:ext cx="804548" cy="1149877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73748" y="4946069"/>
            <a:ext cx="228289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/>
              <a:t>Colors</a:t>
            </a:r>
          </a:p>
          <a:p>
            <a:r>
              <a:rPr lang="en-US" sz="2800" dirty="0"/>
              <a:t>RTT Log-scale Categories</a:t>
            </a:r>
          </a:p>
        </p:txBody>
      </p:sp>
      <p:sp>
        <p:nvSpPr>
          <p:cNvPr id="18" name="Up Arrow 28"/>
          <p:cNvSpPr/>
          <p:nvPr/>
        </p:nvSpPr>
        <p:spPr>
          <a:xfrm>
            <a:off x="5070387" y="2757153"/>
            <a:ext cx="593880" cy="2188915"/>
          </a:xfrm>
          <a:prstGeom prst="upArrow">
            <a:avLst>
              <a:gd name="adj1" fmla="val 50000"/>
              <a:gd name="adj2" fmla="val 123906"/>
            </a:avLst>
          </a:prstGeom>
          <a:gradFill>
            <a:gsLst>
              <a:gs pos="0">
                <a:srgbClr val="FF97D7"/>
              </a:gs>
              <a:gs pos="16000">
                <a:srgbClr val="D969FB"/>
              </a:gs>
              <a:gs pos="31000">
                <a:srgbClr val="609CFF"/>
              </a:gs>
              <a:gs pos="58000">
                <a:srgbClr val="00B9E3"/>
              </a:gs>
              <a:gs pos="100000">
                <a:srgbClr val="F86E66"/>
              </a:gs>
              <a:gs pos="77000">
                <a:srgbClr val="00BC4A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6294" y="5597655"/>
            <a:ext cx="228289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Location from</a:t>
            </a:r>
          </a:p>
          <a:p>
            <a:r>
              <a:rPr lang="en-US" dirty="0"/>
              <a:t>Client Subnet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82775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769441"/>
            <a:ext cx="4315494" cy="5041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4796" y="1538882"/>
            <a:ext cx="6659560" cy="460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" y="5718696"/>
            <a:ext cx="758952" cy="575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923629" y="2850517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Network Lag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0829" y="5872185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Jan 2015-May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7967" y="1093153"/>
            <a:ext cx="174812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Potential Network Problems</a:t>
            </a: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5400000">
            <a:off x="3674817" y="2305484"/>
            <a:ext cx="804548" cy="1149877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81747" y="861397"/>
            <a:ext cx="246739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Isolated Geographically</a:t>
            </a:r>
          </a:p>
        </p:txBody>
      </p:sp>
      <p:cxnSp>
        <p:nvCxnSpPr>
          <p:cNvPr id="12" name="Curved Connector 12"/>
          <p:cNvCxnSpPr>
            <a:stCxn id="11" idx="2"/>
          </p:cNvCxnSpPr>
          <p:nvPr/>
        </p:nvCxnSpPr>
        <p:spPr>
          <a:xfrm rot="5400000">
            <a:off x="8177507" y="858604"/>
            <a:ext cx="1181038" cy="3094838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7"/>
          <p:cNvCxnSpPr>
            <a:stCxn id="11" idx="2"/>
          </p:cNvCxnSpPr>
          <p:nvPr/>
        </p:nvCxnSpPr>
        <p:spPr>
          <a:xfrm rot="16200000" flipH="1">
            <a:off x="9521782" y="2609166"/>
            <a:ext cx="1646031" cy="587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20"/>
          <p:cNvCxnSpPr>
            <a:stCxn id="11" idx="2"/>
          </p:cNvCxnSpPr>
          <p:nvPr/>
        </p:nvCxnSpPr>
        <p:spPr>
          <a:xfrm rot="5400000">
            <a:off x="7515577" y="2146200"/>
            <a:ext cx="3130564" cy="246917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73748" y="4946069"/>
            <a:ext cx="228289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/>
              <a:t>Colors</a:t>
            </a:r>
          </a:p>
          <a:p>
            <a:r>
              <a:rPr lang="en-US" sz="2800" dirty="0"/>
              <a:t>RTT Log-scale Categories</a:t>
            </a:r>
          </a:p>
        </p:txBody>
      </p:sp>
      <p:sp>
        <p:nvSpPr>
          <p:cNvPr id="18" name="Up Arrow 28"/>
          <p:cNvSpPr/>
          <p:nvPr/>
        </p:nvSpPr>
        <p:spPr>
          <a:xfrm>
            <a:off x="5070387" y="2757153"/>
            <a:ext cx="593880" cy="2188915"/>
          </a:xfrm>
          <a:prstGeom prst="upArrow">
            <a:avLst>
              <a:gd name="adj1" fmla="val 50000"/>
              <a:gd name="adj2" fmla="val 123906"/>
            </a:avLst>
          </a:prstGeom>
          <a:gradFill>
            <a:gsLst>
              <a:gs pos="0">
                <a:srgbClr val="FF97D7"/>
              </a:gs>
              <a:gs pos="16000">
                <a:srgbClr val="D969FB"/>
              </a:gs>
              <a:gs pos="31000">
                <a:srgbClr val="609CFF"/>
              </a:gs>
              <a:gs pos="58000">
                <a:srgbClr val="00B9E3"/>
              </a:gs>
              <a:gs pos="100000">
                <a:srgbClr val="F86E66"/>
              </a:gs>
              <a:gs pos="77000">
                <a:srgbClr val="00BC4A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6294" y="5597655"/>
            <a:ext cx="228289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Location from</a:t>
            </a:r>
          </a:p>
          <a:p>
            <a:r>
              <a:rPr lang="en-US" dirty="0"/>
              <a:t>Client Subnet Data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170384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769441"/>
            <a:ext cx="4315494" cy="5041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4796" y="1538882"/>
            <a:ext cx="6659560" cy="460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" y="5718696"/>
            <a:ext cx="758952" cy="575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923629" y="2850517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Network Lag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0829" y="5872185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Jan 2015-May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7967" y="1093153"/>
            <a:ext cx="174812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Potential Network Problems</a:t>
            </a: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5400000">
            <a:off x="3674817" y="2305484"/>
            <a:ext cx="804548" cy="1149877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81747" y="861397"/>
            <a:ext cx="246739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Isolated Geographically</a:t>
            </a:r>
          </a:p>
        </p:txBody>
      </p:sp>
      <p:cxnSp>
        <p:nvCxnSpPr>
          <p:cNvPr id="12" name="Curved Connector 12"/>
          <p:cNvCxnSpPr>
            <a:stCxn id="11" idx="2"/>
          </p:cNvCxnSpPr>
          <p:nvPr/>
        </p:nvCxnSpPr>
        <p:spPr>
          <a:xfrm rot="5400000">
            <a:off x="8177507" y="858604"/>
            <a:ext cx="1181038" cy="3094838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7"/>
          <p:cNvCxnSpPr>
            <a:stCxn id="11" idx="2"/>
          </p:cNvCxnSpPr>
          <p:nvPr/>
        </p:nvCxnSpPr>
        <p:spPr>
          <a:xfrm rot="16200000" flipH="1">
            <a:off x="9521782" y="2609166"/>
            <a:ext cx="1646031" cy="587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20"/>
          <p:cNvCxnSpPr>
            <a:stCxn id="11" idx="2"/>
          </p:cNvCxnSpPr>
          <p:nvPr/>
        </p:nvCxnSpPr>
        <p:spPr>
          <a:xfrm rot="5400000">
            <a:off x="7515577" y="2146200"/>
            <a:ext cx="3130564" cy="246917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73748" y="4946069"/>
            <a:ext cx="228289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/>
              <a:t>Colors</a:t>
            </a:r>
          </a:p>
          <a:p>
            <a:r>
              <a:rPr lang="en-US" sz="2800" dirty="0"/>
              <a:t>RTT Log-scale Categories</a:t>
            </a:r>
          </a:p>
        </p:txBody>
      </p:sp>
      <p:sp>
        <p:nvSpPr>
          <p:cNvPr id="18" name="Up Arrow 28"/>
          <p:cNvSpPr/>
          <p:nvPr/>
        </p:nvSpPr>
        <p:spPr>
          <a:xfrm>
            <a:off x="5070387" y="2757153"/>
            <a:ext cx="593880" cy="2188915"/>
          </a:xfrm>
          <a:prstGeom prst="upArrow">
            <a:avLst>
              <a:gd name="adj1" fmla="val 50000"/>
              <a:gd name="adj2" fmla="val 123906"/>
            </a:avLst>
          </a:prstGeom>
          <a:gradFill>
            <a:gsLst>
              <a:gs pos="0">
                <a:srgbClr val="FF97D7"/>
              </a:gs>
              <a:gs pos="16000">
                <a:srgbClr val="D969FB"/>
              </a:gs>
              <a:gs pos="31000">
                <a:srgbClr val="609CFF"/>
              </a:gs>
              <a:gs pos="58000">
                <a:srgbClr val="00B9E3"/>
              </a:gs>
              <a:gs pos="100000">
                <a:srgbClr val="F86E66"/>
              </a:gs>
              <a:gs pos="77000">
                <a:srgbClr val="00BC4A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6294" y="5597655"/>
            <a:ext cx="228289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Location from</a:t>
            </a:r>
          </a:p>
          <a:p>
            <a:r>
              <a:rPr lang="en-US" dirty="0"/>
              <a:t>Client Subnet Data</a:t>
            </a:r>
          </a:p>
        </p:txBody>
      </p:sp>
      <p:sp>
        <p:nvSpPr>
          <p:cNvPr id="20" name="Oval 19"/>
          <p:cNvSpPr/>
          <p:nvPr/>
        </p:nvSpPr>
        <p:spPr>
          <a:xfrm>
            <a:off x="7278959" y="3860455"/>
            <a:ext cx="304800" cy="2312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2532256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" y="769441"/>
            <a:ext cx="4315494" cy="50411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84796" y="1538882"/>
            <a:ext cx="6659560" cy="46085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0" y="5718696"/>
            <a:ext cx="758952" cy="5757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16200000">
            <a:off x="-923629" y="2850517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Network Lag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0829" y="5872185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Jan 2015-May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777967" y="1093153"/>
            <a:ext cx="1748124" cy="13849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Potential Network Problems</a:t>
            </a: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5400000">
            <a:off x="3674817" y="2305484"/>
            <a:ext cx="804548" cy="1149877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9081747" y="861397"/>
            <a:ext cx="2467396" cy="95410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Not Isolated Geographically</a:t>
            </a:r>
          </a:p>
        </p:txBody>
      </p:sp>
      <p:cxnSp>
        <p:nvCxnSpPr>
          <p:cNvPr id="12" name="Curved Connector 12"/>
          <p:cNvCxnSpPr>
            <a:stCxn id="11" idx="2"/>
          </p:cNvCxnSpPr>
          <p:nvPr/>
        </p:nvCxnSpPr>
        <p:spPr>
          <a:xfrm rot="5400000">
            <a:off x="8177507" y="858604"/>
            <a:ext cx="1181038" cy="3094838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7"/>
          <p:cNvCxnSpPr>
            <a:stCxn id="11" idx="2"/>
          </p:cNvCxnSpPr>
          <p:nvPr/>
        </p:nvCxnSpPr>
        <p:spPr>
          <a:xfrm rot="16200000" flipH="1">
            <a:off x="9521782" y="2609166"/>
            <a:ext cx="1646031" cy="58705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20"/>
          <p:cNvCxnSpPr>
            <a:stCxn id="11" idx="2"/>
          </p:cNvCxnSpPr>
          <p:nvPr/>
        </p:nvCxnSpPr>
        <p:spPr>
          <a:xfrm rot="5400000">
            <a:off x="7515577" y="2146200"/>
            <a:ext cx="3130564" cy="2469173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73748" y="4946069"/>
            <a:ext cx="228289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u="sng" dirty="0"/>
              <a:t>Colors</a:t>
            </a:r>
          </a:p>
          <a:p>
            <a:r>
              <a:rPr lang="en-US" sz="2800" dirty="0"/>
              <a:t>RTT Log-scale Categories</a:t>
            </a:r>
          </a:p>
        </p:txBody>
      </p:sp>
      <p:sp>
        <p:nvSpPr>
          <p:cNvPr id="18" name="Up Arrow 28"/>
          <p:cNvSpPr/>
          <p:nvPr/>
        </p:nvSpPr>
        <p:spPr>
          <a:xfrm>
            <a:off x="5070387" y="2757153"/>
            <a:ext cx="593880" cy="2188915"/>
          </a:xfrm>
          <a:prstGeom prst="upArrow">
            <a:avLst>
              <a:gd name="adj1" fmla="val 50000"/>
              <a:gd name="adj2" fmla="val 123906"/>
            </a:avLst>
          </a:prstGeom>
          <a:gradFill>
            <a:gsLst>
              <a:gs pos="0">
                <a:srgbClr val="FF97D7"/>
              </a:gs>
              <a:gs pos="16000">
                <a:srgbClr val="D969FB"/>
              </a:gs>
              <a:gs pos="31000">
                <a:srgbClr val="609CFF"/>
              </a:gs>
              <a:gs pos="58000">
                <a:srgbClr val="00B9E3"/>
              </a:gs>
              <a:gs pos="100000">
                <a:srgbClr val="F86E66"/>
              </a:gs>
              <a:gs pos="77000">
                <a:srgbClr val="00BC4A"/>
              </a:gs>
            </a:gsLst>
            <a:lin ang="5400000" scaled="1"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336294" y="5597655"/>
            <a:ext cx="228289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/>
              <a:t>Location from</a:t>
            </a:r>
          </a:p>
          <a:p>
            <a:r>
              <a:rPr lang="en-US" dirty="0"/>
              <a:t>Client Subnet Data</a:t>
            </a:r>
          </a:p>
        </p:txBody>
      </p:sp>
      <p:sp>
        <p:nvSpPr>
          <p:cNvPr id="20" name="Oval 19"/>
          <p:cNvSpPr/>
          <p:nvPr/>
        </p:nvSpPr>
        <p:spPr>
          <a:xfrm>
            <a:off x="7278959" y="3860455"/>
            <a:ext cx="304800" cy="23122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03677" y="2122967"/>
            <a:ext cx="5281030" cy="236566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Machine Learning: Learn the typical performance for each location.</a:t>
            </a:r>
          </a:p>
          <a:p>
            <a:pPr algn="ctr"/>
            <a:r>
              <a:rPr lang="en-US" sz="3600" b="1" dirty="0">
                <a:solidFill>
                  <a:srgbClr val="7030A0"/>
                </a:solidFill>
              </a:rPr>
              <a:t>Detect outliers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Exploration</a:t>
            </a:r>
          </a:p>
        </p:txBody>
      </p:sp>
    </p:spTree>
    <p:extLst>
      <p:ext uri="{BB962C8B-B14F-4D97-AF65-F5344CB8AC3E}">
        <p14:creationId xmlns:p14="http://schemas.microsoft.com/office/powerpoint/2010/main" val="1054548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5" name="Oval 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26450" y="1280869"/>
            <a:ext cx="2179069" cy="1536693"/>
            <a:chOff x="3700831" y="853084"/>
            <a:chExt cx="2180477" cy="1954588"/>
          </a:xfrm>
        </p:grpSpPr>
        <p:sp>
          <p:nvSpPr>
            <p:cNvPr id="33" name="Oval 32"/>
            <p:cNvSpPr/>
            <p:nvPr/>
          </p:nvSpPr>
          <p:spPr>
            <a:xfrm>
              <a:off x="3700831" y="2206306"/>
              <a:ext cx="478350" cy="60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Curved Connector 34"/>
            <p:cNvCxnSpPr>
              <a:endCxn id="33" idx="0"/>
            </p:cNvCxnSpPr>
            <p:nvPr/>
          </p:nvCxnSpPr>
          <p:spPr>
            <a:xfrm rot="10800000" flipV="1">
              <a:off x="3940006" y="853084"/>
              <a:ext cx="1941302" cy="1353220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4219610134"/>
              </p:ext>
            </p:extLst>
          </p:nvPr>
        </p:nvGraphicFramePr>
        <p:xfrm>
          <a:off x="6406923" y="678730"/>
          <a:ext cx="5785077" cy="562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4346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5" name="Oval 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26450" y="1280869"/>
            <a:ext cx="2179069" cy="1536693"/>
            <a:chOff x="3700831" y="853084"/>
            <a:chExt cx="2180477" cy="1954588"/>
          </a:xfrm>
        </p:grpSpPr>
        <p:sp>
          <p:nvSpPr>
            <p:cNvPr id="33" name="Oval 32"/>
            <p:cNvSpPr/>
            <p:nvPr/>
          </p:nvSpPr>
          <p:spPr>
            <a:xfrm>
              <a:off x="3700831" y="2206306"/>
              <a:ext cx="478350" cy="60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Curved Connector 34"/>
            <p:cNvCxnSpPr>
              <a:endCxn id="33" idx="0"/>
            </p:cNvCxnSpPr>
            <p:nvPr/>
          </p:nvCxnSpPr>
          <p:spPr>
            <a:xfrm rot="10800000" flipV="1">
              <a:off x="3940006" y="853084"/>
              <a:ext cx="1941302" cy="1353220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3435419921"/>
              </p:ext>
            </p:extLst>
          </p:nvPr>
        </p:nvGraphicFramePr>
        <p:xfrm>
          <a:off x="6406923" y="678730"/>
          <a:ext cx="5785077" cy="562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451" y="4787383"/>
            <a:ext cx="302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Previous Data</a:t>
            </a:r>
          </a:p>
          <a:p>
            <a:pPr algn="ctr"/>
            <a:r>
              <a:rPr lang="en-US" sz="2400" dirty="0"/>
              <a:t>90 </a:t>
            </a:r>
            <a:r>
              <a:rPr lang="en-US" sz="2400" dirty="0" err="1"/>
              <a:t>ms</a:t>
            </a:r>
            <a:r>
              <a:rPr lang="en-US" sz="2400" dirty="0"/>
              <a:t> and 110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3062344" y="4779222"/>
            <a:ext cx="3246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New Data Point</a:t>
            </a:r>
          </a:p>
          <a:p>
            <a:pPr algn="ctr"/>
            <a:r>
              <a:rPr lang="en-US" sz="2400" dirty="0"/>
              <a:t>100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70581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5" name="Oval 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26450" y="1280869"/>
            <a:ext cx="2179069" cy="1536693"/>
            <a:chOff x="3700831" y="853084"/>
            <a:chExt cx="2180477" cy="1954588"/>
          </a:xfrm>
        </p:grpSpPr>
        <p:sp>
          <p:nvSpPr>
            <p:cNvPr id="33" name="Oval 32"/>
            <p:cNvSpPr/>
            <p:nvPr/>
          </p:nvSpPr>
          <p:spPr>
            <a:xfrm>
              <a:off x="3700831" y="2206306"/>
              <a:ext cx="478350" cy="60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Curved Connector 34"/>
            <p:cNvCxnSpPr>
              <a:endCxn id="33" idx="0"/>
            </p:cNvCxnSpPr>
            <p:nvPr/>
          </p:nvCxnSpPr>
          <p:spPr>
            <a:xfrm rot="10800000" flipV="1">
              <a:off x="3940006" y="853084"/>
              <a:ext cx="1941302" cy="1353220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urved Connector 49"/>
          <p:cNvCxnSpPr>
            <a:stCxn id="43" idx="1"/>
          </p:cNvCxnSpPr>
          <p:nvPr/>
        </p:nvCxnSpPr>
        <p:spPr>
          <a:xfrm rot="10800000">
            <a:off x="3860317" y="3139619"/>
            <a:ext cx="2546606" cy="35301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646000" y="2219401"/>
            <a:ext cx="2774374" cy="1940872"/>
            <a:chOff x="5363509" y="4743718"/>
            <a:chExt cx="2192510" cy="1533817"/>
          </a:xfrm>
        </p:grpSpPr>
        <p:cxnSp>
          <p:nvCxnSpPr>
            <p:cNvPr id="39" name="Straight Arrow Connector 38"/>
            <p:cNvCxnSpPr/>
            <p:nvPr/>
          </p:nvCxnSpPr>
          <p:spPr>
            <a:xfrm flipH="1" flipV="1">
              <a:off x="7114032" y="4743718"/>
              <a:ext cx="402337" cy="3220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459764" y="5072902"/>
              <a:ext cx="1056605" cy="121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6108192" y="5081373"/>
              <a:ext cx="1408177" cy="4317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5363509" y="5092220"/>
              <a:ext cx="2192510" cy="118531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1428709723"/>
              </p:ext>
            </p:extLst>
          </p:nvPr>
        </p:nvGraphicFramePr>
        <p:xfrm>
          <a:off x="6406923" y="678730"/>
          <a:ext cx="5785077" cy="562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451" y="4787383"/>
            <a:ext cx="302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Previous Data</a:t>
            </a:r>
          </a:p>
          <a:p>
            <a:pPr algn="ctr"/>
            <a:r>
              <a:rPr lang="en-US" sz="2400" dirty="0"/>
              <a:t>90 </a:t>
            </a:r>
            <a:r>
              <a:rPr lang="en-US" sz="2400" dirty="0" err="1"/>
              <a:t>ms</a:t>
            </a:r>
            <a:r>
              <a:rPr lang="en-US" sz="2400" dirty="0"/>
              <a:t> and 110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2344" y="4779222"/>
            <a:ext cx="3246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New Data Point</a:t>
            </a:r>
          </a:p>
          <a:p>
            <a:pPr algn="ctr"/>
            <a:r>
              <a:rPr lang="en-US" sz="2400" dirty="0"/>
              <a:t>100 </a:t>
            </a:r>
            <a:r>
              <a:rPr lang="en-US" sz="2400" dirty="0" err="1"/>
              <a:t>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43465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5" name="Oval 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26450" y="1280869"/>
            <a:ext cx="2179069" cy="1536693"/>
            <a:chOff x="3700831" y="853084"/>
            <a:chExt cx="2180477" cy="1954588"/>
          </a:xfrm>
        </p:grpSpPr>
        <p:sp>
          <p:nvSpPr>
            <p:cNvPr id="33" name="Oval 32"/>
            <p:cNvSpPr/>
            <p:nvPr/>
          </p:nvSpPr>
          <p:spPr>
            <a:xfrm>
              <a:off x="3700831" y="2206306"/>
              <a:ext cx="478350" cy="60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Curved Connector 34"/>
            <p:cNvCxnSpPr>
              <a:endCxn id="33" idx="0"/>
            </p:cNvCxnSpPr>
            <p:nvPr/>
          </p:nvCxnSpPr>
          <p:spPr>
            <a:xfrm rot="10800000" flipV="1">
              <a:off x="3940006" y="853084"/>
              <a:ext cx="1941302" cy="1353220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Curved Connector 49"/>
          <p:cNvCxnSpPr>
            <a:stCxn id="43" idx="1"/>
          </p:cNvCxnSpPr>
          <p:nvPr/>
        </p:nvCxnSpPr>
        <p:spPr>
          <a:xfrm rot="10800000">
            <a:off x="3860317" y="3139619"/>
            <a:ext cx="2546606" cy="35301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646000" y="2219401"/>
            <a:ext cx="2774374" cy="1940872"/>
            <a:chOff x="5363509" y="4743718"/>
            <a:chExt cx="2192510" cy="1533817"/>
          </a:xfrm>
        </p:grpSpPr>
        <p:cxnSp>
          <p:nvCxnSpPr>
            <p:cNvPr id="39" name="Straight Arrow Connector 38"/>
            <p:cNvCxnSpPr/>
            <p:nvPr/>
          </p:nvCxnSpPr>
          <p:spPr>
            <a:xfrm flipH="1" flipV="1">
              <a:off x="7114032" y="4743718"/>
              <a:ext cx="402337" cy="3220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459764" y="5072902"/>
              <a:ext cx="1056605" cy="121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6108192" y="5081373"/>
              <a:ext cx="1408177" cy="4317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5363509" y="5092220"/>
              <a:ext cx="2192510" cy="118531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Diagram 42"/>
          <p:cNvGraphicFramePr/>
          <p:nvPr>
            <p:extLst/>
          </p:nvPr>
        </p:nvGraphicFramePr>
        <p:xfrm>
          <a:off x="6406923" y="678730"/>
          <a:ext cx="5785077" cy="562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451" y="4787383"/>
            <a:ext cx="302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Previous Data</a:t>
            </a:r>
          </a:p>
          <a:p>
            <a:pPr algn="ctr"/>
            <a:r>
              <a:rPr lang="en-US" sz="2400" dirty="0"/>
              <a:t>90 </a:t>
            </a:r>
            <a:r>
              <a:rPr lang="en-US" sz="2400" dirty="0" err="1"/>
              <a:t>ms</a:t>
            </a:r>
            <a:r>
              <a:rPr lang="en-US" sz="2400" dirty="0"/>
              <a:t> and 110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2344" y="4779222"/>
            <a:ext cx="3246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New Data Point</a:t>
            </a:r>
          </a:p>
          <a:p>
            <a:pPr algn="ctr"/>
            <a:r>
              <a:rPr lang="en-US" sz="2400" dirty="0"/>
              <a:t>100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53371" y="5541840"/>
            <a:ext cx="345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Average Distance</a:t>
            </a:r>
          </a:p>
          <a:p>
            <a:pPr algn="ctr"/>
            <a:r>
              <a:rPr lang="en-US" sz="2400" dirty="0"/>
              <a:t>10 </a:t>
            </a:r>
            <a:r>
              <a:rPr lang="en-US" sz="2400" dirty="0" err="1"/>
              <a:t>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72651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-3305175" y="-651915"/>
            <a:ext cx="8528436" cy="8528436"/>
          </a:xfrm>
          <a:prstGeom prst="ellipse">
            <a:avLst/>
          </a:prstGeom>
          <a:gradFill>
            <a:gsLst>
              <a:gs pos="1700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3" y="1455236"/>
            <a:ext cx="4344963" cy="3838307"/>
          </a:xfrm>
          <a:prstGeom prst="rect">
            <a:avLst/>
          </a:prstGeom>
        </p:spPr>
      </p:pic>
      <p:graphicFrame>
        <p:nvGraphicFramePr>
          <p:cNvPr id="57" name="Diagram 56"/>
          <p:cNvGraphicFramePr/>
          <p:nvPr>
            <p:extLst>
              <p:ext uri="{D42A27DB-BD31-4B8C-83A1-F6EECF244321}">
                <p14:modId xmlns:p14="http://schemas.microsoft.com/office/powerpoint/2010/main" val="2715296684"/>
              </p:ext>
            </p:extLst>
          </p:nvPr>
        </p:nvGraphicFramePr>
        <p:xfrm>
          <a:off x="3939177" y="552450"/>
          <a:ext cx="8128000" cy="5919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7385688" y="6393833"/>
            <a:ext cx="300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Vodafone </a:t>
            </a:r>
            <a:r>
              <a:rPr lang="en-US" dirty="0" err="1"/>
              <a:t>IoT</a:t>
            </a:r>
            <a:r>
              <a:rPr lang="en-US" dirty="0"/>
              <a:t> Barometer 2016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21464"/>
            <a:ext cx="688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Enterprise </a:t>
            </a:r>
            <a:r>
              <a:rPr lang="en-US" sz="3600" dirty="0" err="1"/>
              <a:t>IoT</a:t>
            </a:r>
            <a:r>
              <a:rPr lang="en-US" sz="3600" dirty="0"/>
              <a:t> Projects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89" y="686192"/>
            <a:ext cx="993017" cy="9773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418" y="1633522"/>
            <a:ext cx="942768" cy="92692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12" y="2614039"/>
            <a:ext cx="880125" cy="84951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69" y="3540326"/>
            <a:ext cx="927953" cy="88896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4" y="4412002"/>
            <a:ext cx="894679" cy="98969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29" y="5390371"/>
            <a:ext cx="947208" cy="92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0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5" name="Oval 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26450" y="1280869"/>
            <a:ext cx="2179069" cy="1536693"/>
            <a:chOff x="3700831" y="853084"/>
            <a:chExt cx="2180477" cy="1954588"/>
          </a:xfrm>
        </p:grpSpPr>
        <p:sp>
          <p:nvSpPr>
            <p:cNvPr id="33" name="Oval 32"/>
            <p:cNvSpPr/>
            <p:nvPr/>
          </p:nvSpPr>
          <p:spPr>
            <a:xfrm>
              <a:off x="3700831" y="2206306"/>
              <a:ext cx="478350" cy="60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Curved Connector 34"/>
            <p:cNvCxnSpPr>
              <a:endCxn id="33" idx="0"/>
            </p:cNvCxnSpPr>
            <p:nvPr/>
          </p:nvCxnSpPr>
          <p:spPr>
            <a:xfrm rot="10800000" flipV="1">
              <a:off x="3940006" y="853084"/>
              <a:ext cx="1941302" cy="1353220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 flipV="1">
            <a:off x="2003307" y="3172614"/>
            <a:ext cx="2408514" cy="1470472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49"/>
          <p:cNvCxnSpPr>
            <a:stCxn id="43" idx="1"/>
          </p:cNvCxnSpPr>
          <p:nvPr/>
        </p:nvCxnSpPr>
        <p:spPr>
          <a:xfrm rot="10800000">
            <a:off x="3860317" y="3139619"/>
            <a:ext cx="2546606" cy="35301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646000" y="2219401"/>
            <a:ext cx="2774374" cy="1940872"/>
            <a:chOff x="5363509" y="4743718"/>
            <a:chExt cx="2192510" cy="1533817"/>
          </a:xfrm>
        </p:grpSpPr>
        <p:cxnSp>
          <p:nvCxnSpPr>
            <p:cNvPr id="39" name="Straight Arrow Connector 38"/>
            <p:cNvCxnSpPr/>
            <p:nvPr/>
          </p:nvCxnSpPr>
          <p:spPr>
            <a:xfrm flipH="1" flipV="1">
              <a:off x="7114032" y="4743718"/>
              <a:ext cx="402337" cy="3220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459764" y="5072902"/>
              <a:ext cx="1056605" cy="121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6108192" y="5081373"/>
              <a:ext cx="1408177" cy="4317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5363509" y="5092220"/>
              <a:ext cx="2192510" cy="118531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Diagram 42"/>
          <p:cNvGraphicFramePr/>
          <p:nvPr>
            <p:extLst/>
          </p:nvPr>
        </p:nvGraphicFramePr>
        <p:xfrm>
          <a:off x="6406923" y="678730"/>
          <a:ext cx="5785077" cy="562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451" y="4787383"/>
            <a:ext cx="302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Previous Data</a:t>
            </a:r>
          </a:p>
          <a:p>
            <a:pPr algn="ctr"/>
            <a:r>
              <a:rPr lang="en-US" sz="2400" dirty="0"/>
              <a:t>90 </a:t>
            </a:r>
            <a:r>
              <a:rPr lang="en-US" sz="2400" dirty="0" err="1"/>
              <a:t>ms</a:t>
            </a:r>
            <a:r>
              <a:rPr lang="en-US" sz="2400" dirty="0"/>
              <a:t> and 110 </a:t>
            </a:r>
            <a:r>
              <a:rPr lang="en-US" sz="2400" dirty="0" err="1"/>
              <a:t>ms</a:t>
            </a:r>
            <a:endParaRPr lang="en-US" sz="2400" dirty="0"/>
          </a:p>
        </p:txBody>
      </p:sp>
      <p:cxnSp>
        <p:nvCxnSpPr>
          <p:cNvPr id="64" name="Curved Connector 34"/>
          <p:cNvCxnSpPr/>
          <p:nvPr/>
        </p:nvCxnSpPr>
        <p:spPr>
          <a:xfrm rot="10800000">
            <a:off x="3437920" y="3843124"/>
            <a:ext cx="2960451" cy="1598206"/>
          </a:xfrm>
          <a:prstGeom prst="curvedConnector3">
            <a:avLst>
              <a:gd name="adj1" fmla="val 2873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2344" y="4779222"/>
            <a:ext cx="3246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New Data Point</a:t>
            </a:r>
          </a:p>
          <a:p>
            <a:pPr algn="ctr"/>
            <a:r>
              <a:rPr lang="en-US" sz="2400" dirty="0"/>
              <a:t>100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53371" y="5541840"/>
            <a:ext cx="345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Average Distance</a:t>
            </a:r>
          </a:p>
          <a:p>
            <a:pPr algn="ctr"/>
            <a:r>
              <a:rPr lang="en-US" sz="2400" dirty="0"/>
              <a:t>10 </a:t>
            </a:r>
            <a:r>
              <a:rPr lang="en-US" sz="2400" dirty="0" err="1"/>
              <a:t>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38102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5" name="Oval 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226450" y="1280869"/>
            <a:ext cx="2179069" cy="1536693"/>
            <a:chOff x="3700831" y="853084"/>
            <a:chExt cx="2180477" cy="1954588"/>
          </a:xfrm>
        </p:grpSpPr>
        <p:sp>
          <p:nvSpPr>
            <p:cNvPr id="33" name="Oval 32"/>
            <p:cNvSpPr/>
            <p:nvPr/>
          </p:nvSpPr>
          <p:spPr>
            <a:xfrm>
              <a:off x="3700831" y="2206306"/>
              <a:ext cx="478350" cy="6013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4" name="Curved Connector 34"/>
            <p:cNvCxnSpPr>
              <a:endCxn id="33" idx="0"/>
            </p:cNvCxnSpPr>
            <p:nvPr/>
          </p:nvCxnSpPr>
          <p:spPr>
            <a:xfrm rot="10800000" flipV="1">
              <a:off x="3940006" y="853084"/>
              <a:ext cx="1941302" cy="1353220"/>
            </a:xfrm>
            <a:prstGeom prst="curvedConnector2">
              <a:avLst/>
            </a:prstGeom>
            <a:ln w="571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5" name="Straight Connector 34"/>
          <p:cNvCxnSpPr/>
          <p:nvPr/>
        </p:nvCxnSpPr>
        <p:spPr>
          <a:xfrm flipV="1">
            <a:off x="2003307" y="3172614"/>
            <a:ext cx="2408514" cy="1470472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49"/>
          <p:cNvCxnSpPr>
            <a:stCxn id="43" idx="1"/>
          </p:cNvCxnSpPr>
          <p:nvPr/>
        </p:nvCxnSpPr>
        <p:spPr>
          <a:xfrm rot="10800000">
            <a:off x="3860317" y="3139619"/>
            <a:ext cx="2546606" cy="35301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/>
          <p:cNvGrpSpPr/>
          <p:nvPr/>
        </p:nvGrpSpPr>
        <p:grpSpPr>
          <a:xfrm>
            <a:off x="1646000" y="2219401"/>
            <a:ext cx="2774374" cy="1940872"/>
            <a:chOff x="5363509" y="4743718"/>
            <a:chExt cx="2192510" cy="1533817"/>
          </a:xfrm>
        </p:grpSpPr>
        <p:cxnSp>
          <p:nvCxnSpPr>
            <p:cNvPr id="39" name="Straight Arrow Connector 38"/>
            <p:cNvCxnSpPr/>
            <p:nvPr/>
          </p:nvCxnSpPr>
          <p:spPr>
            <a:xfrm flipH="1" flipV="1">
              <a:off x="7114032" y="4743718"/>
              <a:ext cx="402337" cy="3220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459764" y="5072902"/>
              <a:ext cx="1056605" cy="121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6108192" y="5081373"/>
              <a:ext cx="1408177" cy="4317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5363509" y="5092220"/>
              <a:ext cx="2192510" cy="118531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43" name="Diagram 42"/>
          <p:cNvGraphicFramePr/>
          <p:nvPr>
            <p:extLst/>
          </p:nvPr>
        </p:nvGraphicFramePr>
        <p:xfrm>
          <a:off x="6406923" y="678730"/>
          <a:ext cx="5785077" cy="562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451" y="4787383"/>
            <a:ext cx="302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Previous Data</a:t>
            </a:r>
          </a:p>
          <a:p>
            <a:pPr algn="ctr"/>
            <a:r>
              <a:rPr lang="en-US" sz="2400" dirty="0"/>
              <a:t>90 </a:t>
            </a:r>
            <a:r>
              <a:rPr lang="en-US" sz="2400" dirty="0" err="1"/>
              <a:t>ms</a:t>
            </a:r>
            <a:r>
              <a:rPr lang="en-US" sz="2400" dirty="0"/>
              <a:t> and 110 </a:t>
            </a:r>
            <a:r>
              <a:rPr lang="en-US" sz="2400" dirty="0" err="1"/>
              <a:t>ms</a:t>
            </a:r>
            <a:endParaRPr lang="en-US" sz="2400" dirty="0"/>
          </a:p>
        </p:txBody>
      </p:sp>
      <p:cxnSp>
        <p:nvCxnSpPr>
          <p:cNvPr id="64" name="Curved Connector 34"/>
          <p:cNvCxnSpPr/>
          <p:nvPr/>
        </p:nvCxnSpPr>
        <p:spPr>
          <a:xfrm rot="10800000">
            <a:off x="3437920" y="3843124"/>
            <a:ext cx="2960451" cy="1598206"/>
          </a:xfrm>
          <a:prstGeom prst="curvedConnector3">
            <a:avLst>
              <a:gd name="adj1" fmla="val 2873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62344" y="4779222"/>
            <a:ext cx="3246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New Data Point</a:t>
            </a:r>
          </a:p>
          <a:p>
            <a:pPr algn="ctr"/>
            <a:r>
              <a:rPr lang="en-US" sz="2400" dirty="0"/>
              <a:t>100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49" name="TextBox 48"/>
          <p:cNvSpPr txBox="1"/>
          <p:nvPr/>
        </p:nvSpPr>
        <p:spPr>
          <a:xfrm>
            <a:off x="53371" y="5541840"/>
            <a:ext cx="345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Average Distance</a:t>
            </a:r>
          </a:p>
          <a:p>
            <a:pPr algn="ctr"/>
            <a:r>
              <a:rPr lang="en-US" sz="2400" dirty="0"/>
              <a:t>10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3478482" y="5541839"/>
            <a:ext cx="2642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Group Size</a:t>
            </a:r>
          </a:p>
          <a:p>
            <a:pPr algn="ctr"/>
            <a:r>
              <a:rPr lang="en-US" sz="2400" dirty="0"/>
              <a:t>20 </a:t>
            </a:r>
            <a:r>
              <a:rPr lang="en-US" sz="2400" dirty="0" err="1"/>
              <a:t>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1848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5" name="Oval 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sp>
        <p:nvSpPr>
          <p:cNvPr id="33" name="Oval 32"/>
          <p:cNvSpPr/>
          <p:nvPr/>
        </p:nvSpPr>
        <p:spPr>
          <a:xfrm>
            <a:off x="5564726" y="1060752"/>
            <a:ext cx="478041" cy="47279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003307" y="3172614"/>
            <a:ext cx="2408514" cy="1470472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49"/>
          <p:cNvCxnSpPr>
            <a:stCxn id="43" idx="1"/>
          </p:cNvCxnSpPr>
          <p:nvPr/>
        </p:nvCxnSpPr>
        <p:spPr>
          <a:xfrm rot="10800000">
            <a:off x="3860317" y="3139619"/>
            <a:ext cx="2546606" cy="35301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Diagram 42"/>
          <p:cNvGraphicFramePr/>
          <p:nvPr>
            <p:extLst/>
          </p:nvPr>
        </p:nvGraphicFramePr>
        <p:xfrm>
          <a:off x="6406923" y="678730"/>
          <a:ext cx="5785077" cy="562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451" y="4787383"/>
            <a:ext cx="302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Previous Data</a:t>
            </a:r>
          </a:p>
          <a:p>
            <a:pPr algn="ctr"/>
            <a:r>
              <a:rPr lang="en-US" sz="2400" dirty="0"/>
              <a:t>90 </a:t>
            </a:r>
            <a:r>
              <a:rPr lang="en-US" sz="2400" dirty="0" err="1"/>
              <a:t>ms</a:t>
            </a:r>
            <a:r>
              <a:rPr lang="en-US" sz="2400" dirty="0"/>
              <a:t> and 110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3062344" y="4779222"/>
            <a:ext cx="3246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New Data Point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1000 </a:t>
            </a:r>
            <a:r>
              <a:rPr lang="en-US" sz="2400" b="1" dirty="0" err="1">
                <a:solidFill>
                  <a:srgbClr val="FF0000"/>
                </a:solidFill>
              </a:rPr>
              <a:t>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71" y="5541840"/>
            <a:ext cx="3454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Average Distance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478482" y="5541839"/>
            <a:ext cx="2642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Group Size</a:t>
            </a:r>
          </a:p>
          <a:p>
            <a:pPr algn="ctr"/>
            <a:r>
              <a:rPr lang="en-US" sz="2400" dirty="0"/>
              <a:t>20 </a:t>
            </a:r>
            <a:r>
              <a:rPr lang="en-US" sz="2400" dirty="0" err="1"/>
              <a:t>ms</a:t>
            </a:r>
            <a:endParaRPr lang="en-US" sz="2400" dirty="0"/>
          </a:p>
        </p:txBody>
      </p:sp>
      <p:cxnSp>
        <p:nvCxnSpPr>
          <p:cNvPr id="64" name="Curved Connector 34"/>
          <p:cNvCxnSpPr/>
          <p:nvPr/>
        </p:nvCxnSpPr>
        <p:spPr>
          <a:xfrm rot="10800000">
            <a:off x="3437920" y="3843124"/>
            <a:ext cx="2960451" cy="1598206"/>
          </a:xfrm>
          <a:prstGeom prst="curvedConnector3">
            <a:avLst>
              <a:gd name="adj1" fmla="val 2873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8289574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5" name="Oval 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cxnSp>
        <p:nvCxnSpPr>
          <p:cNvPr id="35" name="Straight Connector 34"/>
          <p:cNvCxnSpPr/>
          <p:nvPr/>
        </p:nvCxnSpPr>
        <p:spPr>
          <a:xfrm flipV="1">
            <a:off x="2003307" y="3172614"/>
            <a:ext cx="2408514" cy="1470472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49"/>
          <p:cNvCxnSpPr>
            <a:stCxn id="43" idx="1"/>
          </p:cNvCxnSpPr>
          <p:nvPr/>
        </p:nvCxnSpPr>
        <p:spPr>
          <a:xfrm rot="10800000">
            <a:off x="3860317" y="3139619"/>
            <a:ext cx="2546606" cy="353012"/>
          </a:xfrm>
          <a:prstGeom prst="curvedConnector3">
            <a:avLst>
              <a:gd name="adj1" fmla="val 50000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Diagram 42"/>
          <p:cNvGraphicFramePr/>
          <p:nvPr>
            <p:extLst/>
          </p:nvPr>
        </p:nvGraphicFramePr>
        <p:xfrm>
          <a:off x="6406923" y="678730"/>
          <a:ext cx="5785077" cy="56278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4" name="TextBox 43"/>
          <p:cNvSpPr txBox="1"/>
          <p:nvPr/>
        </p:nvSpPr>
        <p:spPr>
          <a:xfrm>
            <a:off x="3451" y="4787383"/>
            <a:ext cx="3028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Previous Data</a:t>
            </a:r>
          </a:p>
          <a:p>
            <a:pPr algn="ctr"/>
            <a:r>
              <a:rPr lang="en-US" sz="2400" dirty="0"/>
              <a:t>90 </a:t>
            </a:r>
            <a:r>
              <a:rPr lang="en-US" sz="2400" dirty="0" err="1"/>
              <a:t>ms</a:t>
            </a:r>
            <a:r>
              <a:rPr lang="en-US" sz="2400" dirty="0"/>
              <a:t> and 110 </a:t>
            </a:r>
            <a:r>
              <a:rPr lang="en-US" sz="2400" dirty="0" err="1"/>
              <a:t>ms</a:t>
            </a:r>
            <a:endParaRPr lang="en-US" sz="2400" dirty="0"/>
          </a:p>
        </p:txBody>
      </p:sp>
      <p:sp>
        <p:nvSpPr>
          <p:cNvPr id="45" name="TextBox 44"/>
          <p:cNvSpPr txBox="1"/>
          <p:nvPr/>
        </p:nvSpPr>
        <p:spPr>
          <a:xfrm>
            <a:off x="3062344" y="4779222"/>
            <a:ext cx="32460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New Data Point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1000 </a:t>
            </a:r>
            <a:r>
              <a:rPr lang="en-US" sz="2400" b="1" dirty="0" err="1">
                <a:solidFill>
                  <a:srgbClr val="FF0000"/>
                </a:solidFill>
              </a:rPr>
              <a:t>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371" y="5541840"/>
            <a:ext cx="34548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Average Distance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900 </a:t>
            </a:r>
            <a:r>
              <a:rPr lang="en-US" sz="2400" b="1" dirty="0" err="1">
                <a:solidFill>
                  <a:srgbClr val="FF0000"/>
                </a:solidFill>
              </a:rPr>
              <a:t>ms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78482" y="5541839"/>
            <a:ext cx="2642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/>
              <a:t>Example Group Size</a:t>
            </a:r>
          </a:p>
          <a:p>
            <a:pPr algn="ctr"/>
            <a:r>
              <a:rPr lang="en-US" sz="2400" dirty="0"/>
              <a:t>20 </a:t>
            </a:r>
            <a:r>
              <a:rPr lang="en-US" sz="2400" dirty="0" err="1"/>
              <a:t>ms</a:t>
            </a:r>
            <a:endParaRPr lang="en-US" sz="2400" dirty="0"/>
          </a:p>
        </p:txBody>
      </p:sp>
      <p:cxnSp>
        <p:nvCxnSpPr>
          <p:cNvPr id="64" name="Curved Connector 34"/>
          <p:cNvCxnSpPr/>
          <p:nvPr/>
        </p:nvCxnSpPr>
        <p:spPr>
          <a:xfrm rot="10800000">
            <a:off x="3437920" y="3843124"/>
            <a:ext cx="2960451" cy="1598206"/>
          </a:xfrm>
          <a:prstGeom prst="curvedConnector3">
            <a:avLst>
              <a:gd name="adj1" fmla="val 2873"/>
            </a:avLst>
          </a:prstGeom>
          <a:ln w="571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  <p:sp>
        <p:nvSpPr>
          <p:cNvPr id="48" name="Oval 47"/>
          <p:cNvSpPr/>
          <p:nvPr/>
        </p:nvSpPr>
        <p:spPr>
          <a:xfrm>
            <a:off x="5564726" y="1060752"/>
            <a:ext cx="478041" cy="47279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102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/>
        </p:nvCxnSpPr>
        <p:spPr>
          <a:xfrm>
            <a:off x="3207564" y="3919747"/>
            <a:ext cx="15079" cy="46856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131431" y="1367890"/>
            <a:ext cx="5461606" cy="2601053"/>
            <a:chOff x="6876288" y="816674"/>
            <a:chExt cx="5001768" cy="1959479"/>
          </a:xfrm>
        </p:grpSpPr>
        <p:grpSp>
          <p:nvGrpSpPr>
            <p:cNvPr id="41" name="Group 40"/>
            <p:cNvGrpSpPr/>
            <p:nvPr/>
          </p:nvGrpSpPr>
          <p:grpSpPr>
            <a:xfrm>
              <a:off x="6876288" y="829703"/>
              <a:ext cx="4681046" cy="1702065"/>
              <a:chOff x="6904402" y="3530990"/>
              <a:chExt cx="4681046" cy="1702065"/>
            </a:xfrm>
          </p:grpSpPr>
          <p:sp>
            <p:nvSpPr>
              <p:cNvPr id="47" name="Freeform 60"/>
              <p:cNvSpPr/>
              <p:nvPr/>
            </p:nvSpPr>
            <p:spPr>
              <a:xfrm>
                <a:off x="6949440" y="3530990"/>
                <a:ext cx="4636008" cy="1387032"/>
              </a:xfrm>
              <a:custGeom>
                <a:avLst/>
                <a:gdLst>
                  <a:gd name="connsiteX0" fmla="*/ 0 w 4798442"/>
                  <a:gd name="connsiteY0" fmla="*/ 1724960 h 1857228"/>
                  <a:gd name="connsiteX1" fmla="*/ 1261872 w 4798442"/>
                  <a:gd name="connsiteY1" fmla="*/ 1697528 h 1857228"/>
                  <a:gd name="connsiteX2" fmla="*/ 2121408 w 4798442"/>
                  <a:gd name="connsiteY2" fmla="*/ 133904 h 1857228"/>
                  <a:gd name="connsiteX3" fmla="*/ 2587752 w 4798442"/>
                  <a:gd name="connsiteY3" fmla="*/ 261920 h 1857228"/>
                  <a:gd name="connsiteX4" fmla="*/ 3291840 w 4798442"/>
                  <a:gd name="connsiteY4" fmla="*/ 1706672 h 1857228"/>
                  <a:gd name="connsiteX5" fmla="*/ 4663440 w 4798442"/>
                  <a:gd name="connsiteY5" fmla="*/ 1807256 h 1857228"/>
                  <a:gd name="connsiteX6" fmla="*/ 4672584 w 4798442"/>
                  <a:gd name="connsiteY6" fmla="*/ 1834688 h 1857228"/>
                  <a:gd name="connsiteX0" fmla="*/ 0 w 4798442"/>
                  <a:gd name="connsiteY0" fmla="*/ 1724960 h 1854624"/>
                  <a:gd name="connsiteX1" fmla="*/ 1261872 w 4798442"/>
                  <a:gd name="connsiteY1" fmla="*/ 1697528 h 1854624"/>
                  <a:gd name="connsiteX2" fmla="*/ 2121408 w 4798442"/>
                  <a:gd name="connsiteY2" fmla="*/ 133904 h 1854624"/>
                  <a:gd name="connsiteX3" fmla="*/ 2587752 w 4798442"/>
                  <a:gd name="connsiteY3" fmla="*/ 261920 h 1854624"/>
                  <a:gd name="connsiteX4" fmla="*/ 3291840 w 4798442"/>
                  <a:gd name="connsiteY4" fmla="*/ 1706672 h 1854624"/>
                  <a:gd name="connsiteX5" fmla="*/ 4663440 w 4798442"/>
                  <a:gd name="connsiteY5" fmla="*/ 1807256 h 1854624"/>
                  <a:gd name="connsiteX6" fmla="*/ 4672584 w 4798442"/>
                  <a:gd name="connsiteY6" fmla="*/ 1834688 h 1854624"/>
                  <a:gd name="connsiteX0" fmla="*/ 0 w 4798442"/>
                  <a:gd name="connsiteY0" fmla="*/ 1724960 h 1854624"/>
                  <a:gd name="connsiteX1" fmla="*/ 1261872 w 4798442"/>
                  <a:gd name="connsiteY1" fmla="*/ 1697528 h 1854624"/>
                  <a:gd name="connsiteX2" fmla="*/ 2121408 w 4798442"/>
                  <a:gd name="connsiteY2" fmla="*/ 133904 h 1854624"/>
                  <a:gd name="connsiteX3" fmla="*/ 2587752 w 4798442"/>
                  <a:gd name="connsiteY3" fmla="*/ 261920 h 1854624"/>
                  <a:gd name="connsiteX4" fmla="*/ 3291840 w 4798442"/>
                  <a:gd name="connsiteY4" fmla="*/ 1706672 h 1854624"/>
                  <a:gd name="connsiteX5" fmla="*/ 4663440 w 4798442"/>
                  <a:gd name="connsiteY5" fmla="*/ 1807256 h 1854624"/>
                  <a:gd name="connsiteX6" fmla="*/ 4672584 w 4798442"/>
                  <a:gd name="connsiteY6" fmla="*/ 1834688 h 1854624"/>
                  <a:gd name="connsiteX0" fmla="*/ 0 w 4798442"/>
                  <a:gd name="connsiteY0" fmla="*/ 1724960 h 1834688"/>
                  <a:gd name="connsiteX1" fmla="*/ 1261872 w 4798442"/>
                  <a:gd name="connsiteY1" fmla="*/ 1697528 h 1834688"/>
                  <a:gd name="connsiteX2" fmla="*/ 2121408 w 4798442"/>
                  <a:gd name="connsiteY2" fmla="*/ 133904 h 1834688"/>
                  <a:gd name="connsiteX3" fmla="*/ 2587752 w 4798442"/>
                  <a:gd name="connsiteY3" fmla="*/ 261920 h 1834688"/>
                  <a:gd name="connsiteX4" fmla="*/ 3291840 w 4798442"/>
                  <a:gd name="connsiteY4" fmla="*/ 1706672 h 1834688"/>
                  <a:gd name="connsiteX5" fmla="*/ 4663440 w 4798442"/>
                  <a:gd name="connsiteY5" fmla="*/ 1807256 h 1834688"/>
                  <a:gd name="connsiteX6" fmla="*/ 4672584 w 4798442"/>
                  <a:gd name="connsiteY6" fmla="*/ 1834688 h 1834688"/>
                  <a:gd name="connsiteX0" fmla="*/ 0 w 4673699"/>
                  <a:gd name="connsiteY0" fmla="*/ 1724960 h 1852976"/>
                  <a:gd name="connsiteX1" fmla="*/ 1261872 w 4673699"/>
                  <a:gd name="connsiteY1" fmla="*/ 1697528 h 1852976"/>
                  <a:gd name="connsiteX2" fmla="*/ 2121408 w 4673699"/>
                  <a:gd name="connsiteY2" fmla="*/ 133904 h 1852976"/>
                  <a:gd name="connsiteX3" fmla="*/ 2587752 w 4673699"/>
                  <a:gd name="connsiteY3" fmla="*/ 261920 h 1852976"/>
                  <a:gd name="connsiteX4" fmla="*/ 3291840 w 4673699"/>
                  <a:gd name="connsiteY4" fmla="*/ 1706672 h 1852976"/>
                  <a:gd name="connsiteX5" fmla="*/ 4663440 w 4673699"/>
                  <a:gd name="connsiteY5" fmla="*/ 1807256 h 1852976"/>
                  <a:gd name="connsiteX6" fmla="*/ 3922776 w 4673699"/>
                  <a:gd name="connsiteY6" fmla="*/ 1852976 h 1852976"/>
                  <a:gd name="connsiteX0" fmla="*/ 0 w 4673699"/>
                  <a:gd name="connsiteY0" fmla="*/ 1724960 h 1852976"/>
                  <a:gd name="connsiteX1" fmla="*/ 1261872 w 4673699"/>
                  <a:gd name="connsiteY1" fmla="*/ 1697528 h 1852976"/>
                  <a:gd name="connsiteX2" fmla="*/ 2121408 w 4673699"/>
                  <a:gd name="connsiteY2" fmla="*/ 133904 h 1852976"/>
                  <a:gd name="connsiteX3" fmla="*/ 2587752 w 4673699"/>
                  <a:gd name="connsiteY3" fmla="*/ 261920 h 1852976"/>
                  <a:gd name="connsiteX4" fmla="*/ 3291840 w 4673699"/>
                  <a:gd name="connsiteY4" fmla="*/ 1706672 h 1852976"/>
                  <a:gd name="connsiteX5" fmla="*/ 4663440 w 4673699"/>
                  <a:gd name="connsiteY5" fmla="*/ 1715816 h 1852976"/>
                  <a:gd name="connsiteX6" fmla="*/ 3922776 w 4673699"/>
                  <a:gd name="connsiteY6" fmla="*/ 1852976 h 1852976"/>
                  <a:gd name="connsiteX0" fmla="*/ 0 w 4682728"/>
                  <a:gd name="connsiteY0" fmla="*/ 1724960 h 1852976"/>
                  <a:gd name="connsiteX1" fmla="*/ 1261872 w 4682728"/>
                  <a:gd name="connsiteY1" fmla="*/ 1697528 h 1852976"/>
                  <a:gd name="connsiteX2" fmla="*/ 2121408 w 4682728"/>
                  <a:gd name="connsiteY2" fmla="*/ 133904 h 1852976"/>
                  <a:gd name="connsiteX3" fmla="*/ 2587752 w 4682728"/>
                  <a:gd name="connsiteY3" fmla="*/ 261920 h 1852976"/>
                  <a:gd name="connsiteX4" fmla="*/ 3291840 w 4682728"/>
                  <a:gd name="connsiteY4" fmla="*/ 1706672 h 1852976"/>
                  <a:gd name="connsiteX5" fmla="*/ 4672584 w 4682728"/>
                  <a:gd name="connsiteY5" fmla="*/ 1770680 h 1852976"/>
                  <a:gd name="connsiteX6" fmla="*/ 3922776 w 4682728"/>
                  <a:gd name="connsiteY6" fmla="*/ 1852976 h 1852976"/>
                  <a:gd name="connsiteX0" fmla="*/ 0 w 4672584"/>
                  <a:gd name="connsiteY0" fmla="*/ 1724960 h 1831020"/>
                  <a:gd name="connsiteX1" fmla="*/ 1261872 w 4672584"/>
                  <a:gd name="connsiteY1" fmla="*/ 1697528 h 1831020"/>
                  <a:gd name="connsiteX2" fmla="*/ 2121408 w 4672584"/>
                  <a:gd name="connsiteY2" fmla="*/ 133904 h 1831020"/>
                  <a:gd name="connsiteX3" fmla="*/ 2587752 w 4672584"/>
                  <a:gd name="connsiteY3" fmla="*/ 261920 h 1831020"/>
                  <a:gd name="connsiteX4" fmla="*/ 3291840 w 4672584"/>
                  <a:gd name="connsiteY4" fmla="*/ 1706672 h 1831020"/>
                  <a:gd name="connsiteX5" fmla="*/ 4672584 w 4672584"/>
                  <a:gd name="connsiteY5" fmla="*/ 1770680 h 1831020"/>
                  <a:gd name="connsiteX0" fmla="*/ 0 w 4672584"/>
                  <a:gd name="connsiteY0" fmla="*/ 1724960 h 1831020"/>
                  <a:gd name="connsiteX1" fmla="*/ 1261872 w 4672584"/>
                  <a:gd name="connsiteY1" fmla="*/ 1697528 h 1831020"/>
                  <a:gd name="connsiteX2" fmla="*/ 2121408 w 4672584"/>
                  <a:gd name="connsiteY2" fmla="*/ 133904 h 1831020"/>
                  <a:gd name="connsiteX3" fmla="*/ 2587752 w 4672584"/>
                  <a:gd name="connsiteY3" fmla="*/ 261920 h 1831020"/>
                  <a:gd name="connsiteX4" fmla="*/ 3291840 w 4672584"/>
                  <a:gd name="connsiteY4" fmla="*/ 1706672 h 1831020"/>
                  <a:gd name="connsiteX5" fmla="*/ 4672584 w 4672584"/>
                  <a:gd name="connsiteY5" fmla="*/ 1770680 h 1831020"/>
                  <a:gd name="connsiteX0" fmla="*/ 0 w 4672584"/>
                  <a:gd name="connsiteY0" fmla="*/ 1724960 h 1770680"/>
                  <a:gd name="connsiteX1" fmla="*/ 1261872 w 4672584"/>
                  <a:gd name="connsiteY1" fmla="*/ 1697528 h 1770680"/>
                  <a:gd name="connsiteX2" fmla="*/ 2121408 w 4672584"/>
                  <a:gd name="connsiteY2" fmla="*/ 133904 h 1770680"/>
                  <a:gd name="connsiteX3" fmla="*/ 2587752 w 4672584"/>
                  <a:gd name="connsiteY3" fmla="*/ 261920 h 1770680"/>
                  <a:gd name="connsiteX4" fmla="*/ 3291840 w 4672584"/>
                  <a:gd name="connsiteY4" fmla="*/ 1706672 h 1770680"/>
                  <a:gd name="connsiteX5" fmla="*/ 4672584 w 4672584"/>
                  <a:gd name="connsiteY5" fmla="*/ 1770680 h 1770680"/>
                  <a:gd name="connsiteX0" fmla="*/ 0 w 4672584"/>
                  <a:gd name="connsiteY0" fmla="*/ 1724960 h 1770680"/>
                  <a:gd name="connsiteX1" fmla="*/ 1261872 w 4672584"/>
                  <a:gd name="connsiteY1" fmla="*/ 1697528 h 1770680"/>
                  <a:gd name="connsiteX2" fmla="*/ 2121408 w 4672584"/>
                  <a:gd name="connsiteY2" fmla="*/ 133904 h 1770680"/>
                  <a:gd name="connsiteX3" fmla="*/ 2587752 w 4672584"/>
                  <a:gd name="connsiteY3" fmla="*/ 261920 h 1770680"/>
                  <a:gd name="connsiteX4" fmla="*/ 3986784 w 4672584"/>
                  <a:gd name="connsiteY4" fmla="*/ 1706672 h 1770680"/>
                  <a:gd name="connsiteX5" fmla="*/ 4672584 w 4672584"/>
                  <a:gd name="connsiteY5" fmla="*/ 1770680 h 1770680"/>
                  <a:gd name="connsiteX0" fmla="*/ 0 w 4672584"/>
                  <a:gd name="connsiteY0" fmla="*/ 1723633 h 1769353"/>
                  <a:gd name="connsiteX1" fmla="*/ 502920 w 4672584"/>
                  <a:gd name="connsiteY1" fmla="*/ 1677913 h 1769353"/>
                  <a:gd name="connsiteX2" fmla="*/ 2121408 w 4672584"/>
                  <a:gd name="connsiteY2" fmla="*/ 132577 h 1769353"/>
                  <a:gd name="connsiteX3" fmla="*/ 2587752 w 4672584"/>
                  <a:gd name="connsiteY3" fmla="*/ 260593 h 1769353"/>
                  <a:gd name="connsiteX4" fmla="*/ 3986784 w 4672584"/>
                  <a:gd name="connsiteY4" fmla="*/ 1705345 h 1769353"/>
                  <a:gd name="connsiteX5" fmla="*/ 4672584 w 4672584"/>
                  <a:gd name="connsiteY5" fmla="*/ 1769353 h 1769353"/>
                  <a:gd name="connsiteX0" fmla="*/ 0 w 4672584"/>
                  <a:gd name="connsiteY0" fmla="*/ 1726953 h 1772673"/>
                  <a:gd name="connsiteX1" fmla="*/ 640080 w 4672584"/>
                  <a:gd name="connsiteY1" fmla="*/ 1726953 h 1772673"/>
                  <a:gd name="connsiteX2" fmla="*/ 2121408 w 4672584"/>
                  <a:gd name="connsiteY2" fmla="*/ 135897 h 1772673"/>
                  <a:gd name="connsiteX3" fmla="*/ 2587752 w 4672584"/>
                  <a:gd name="connsiteY3" fmla="*/ 263913 h 1772673"/>
                  <a:gd name="connsiteX4" fmla="*/ 3986784 w 4672584"/>
                  <a:gd name="connsiteY4" fmla="*/ 1708665 h 1772673"/>
                  <a:gd name="connsiteX5" fmla="*/ 4672584 w 4672584"/>
                  <a:gd name="connsiteY5" fmla="*/ 1772673 h 1772673"/>
                  <a:gd name="connsiteX0" fmla="*/ 0 w 4672584"/>
                  <a:gd name="connsiteY0" fmla="*/ 1726953 h 1772673"/>
                  <a:gd name="connsiteX1" fmla="*/ 640080 w 4672584"/>
                  <a:gd name="connsiteY1" fmla="*/ 1726953 h 1772673"/>
                  <a:gd name="connsiteX2" fmla="*/ 2121408 w 4672584"/>
                  <a:gd name="connsiteY2" fmla="*/ 135897 h 1772673"/>
                  <a:gd name="connsiteX3" fmla="*/ 2587752 w 4672584"/>
                  <a:gd name="connsiteY3" fmla="*/ 263913 h 1772673"/>
                  <a:gd name="connsiteX4" fmla="*/ 3986784 w 4672584"/>
                  <a:gd name="connsiteY4" fmla="*/ 1708665 h 1772673"/>
                  <a:gd name="connsiteX5" fmla="*/ 4672584 w 4672584"/>
                  <a:gd name="connsiteY5" fmla="*/ 1772673 h 1772673"/>
                  <a:gd name="connsiteX0" fmla="*/ 0 w 4672584"/>
                  <a:gd name="connsiteY0" fmla="*/ 1726290 h 1772010"/>
                  <a:gd name="connsiteX1" fmla="*/ 649224 w 4672584"/>
                  <a:gd name="connsiteY1" fmla="*/ 1717146 h 1772010"/>
                  <a:gd name="connsiteX2" fmla="*/ 2121408 w 4672584"/>
                  <a:gd name="connsiteY2" fmla="*/ 135234 h 1772010"/>
                  <a:gd name="connsiteX3" fmla="*/ 2587752 w 4672584"/>
                  <a:gd name="connsiteY3" fmla="*/ 263250 h 1772010"/>
                  <a:gd name="connsiteX4" fmla="*/ 3986784 w 4672584"/>
                  <a:gd name="connsiteY4" fmla="*/ 1708002 h 1772010"/>
                  <a:gd name="connsiteX5" fmla="*/ 4672584 w 4672584"/>
                  <a:gd name="connsiteY5" fmla="*/ 1772010 h 1772010"/>
                  <a:gd name="connsiteX0" fmla="*/ 0 w 4672584"/>
                  <a:gd name="connsiteY0" fmla="*/ 1726290 h 1772010"/>
                  <a:gd name="connsiteX1" fmla="*/ 649224 w 4672584"/>
                  <a:gd name="connsiteY1" fmla="*/ 1717146 h 1772010"/>
                  <a:gd name="connsiteX2" fmla="*/ 2121408 w 4672584"/>
                  <a:gd name="connsiteY2" fmla="*/ 135234 h 1772010"/>
                  <a:gd name="connsiteX3" fmla="*/ 2587752 w 4672584"/>
                  <a:gd name="connsiteY3" fmla="*/ 263250 h 1772010"/>
                  <a:gd name="connsiteX4" fmla="*/ 3986784 w 4672584"/>
                  <a:gd name="connsiteY4" fmla="*/ 1708002 h 1772010"/>
                  <a:gd name="connsiteX5" fmla="*/ 4672584 w 4672584"/>
                  <a:gd name="connsiteY5" fmla="*/ 1772010 h 1772010"/>
                  <a:gd name="connsiteX0" fmla="*/ 0 w 4672584"/>
                  <a:gd name="connsiteY0" fmla="*/ 1726290 h 1772010"/>
                  <a:gd name="connsiteX1" fmla="*/ 649224 w 4672584"/>
                  <a:gd name="connsiteY1" fmla="*/ 1717146 h 1772010"/>
                  <a:gd name="connsiteX2" fmla="*/ 2121408 w 4672584"/>
                  <a:gd name="connsiteY2" fmla="*/ 135234 h 1772010"/>
                  <a:gd name="connsiteX3" fmla="*/ 2587752 w 4672584"/>
                  <a:gd name="connsiteY3" fmla="*/ 263250 h 1772010"/>
                  <a:gd name="connsiteX4" fmla="*/ 3986784 w 4672584"/>
                  <a:gd name="connsiteY4" fmla="*/ 1708002 h 1772010"/>
                  <a:gd name="connsiteX5" fmla="*/ 4672584 w 4672584"/>
                  <a:gd name="connsiteY5" fmla="*/ 1772010 h 1772010"/>
                  <a:gd name="connsiteX0" fmla="*/ 0 w 4672584"/>
                  <a:gd name="connsiteY0" fmla="*/ 1726290 h 1772010"/>
                  <a:gd name="connsiteX1" fmla="*/ 649224 w 4672584"/>
                  <a:gd name="connsiteY1" fmla="*/ 1717146 h 1772010"/>
                  <a:gd name="connsiteX2" fmla="*/ 2121408 w 4672584"/>
                  <a:gd name="connsiteY2" fmla="*/ 135234 h 1772010"/>
                  <a:gd name="connsiteX3" fmla="*/ 2587752 w 4672584"/>
                  <a:gd name="connsiteY3" fmla="*/ 263250 h 1772010"/>
                  <a:gd name="connsiteX4" fmla="*/ 3986784 w 4672584"/>
                  <a:gd name="connsiteY4" fmla="*/ 1708002 h 1772010"/>
                  <a:gd name="connsiteX5" fmla="*/ 4672584 w 4672584"/>
                  <a:gd name="connsiteY5" fmla="*/ 1772010 h 1772010"/>
                  <a:gd name="connsiteX0" fmla="*/ 0 w 4636008"/>
                  <a:gd name="connsiteY0" fmla="*/ 1726290 h 1815698"/>
                  <a:gd name="connsiteX1" fmla="*/ 649224 w 4636008"/>
                  <a:gd name="connsiteY1" fmla="*/ 1717146 h 1815698"/>
                  <a:gd name="connsiteX2" fmla="*/ 2121408 w 4636008"/>
                  <a:gd name="connsiteY2" fmla="*/ 135234 h 1815698"/>
                  <a:gd name="connsiteX3" fmla="*/ 2587752 w 4636008"/>
                  <a:gd name="connsiteY3" fmla="*/ 263250 h 1815698"/>
                  <a:gd name="connsiteX4" fmla="*/ 3986784 w 4636008"/>
                  <a:gd name="connsiteY4" fmla="*/ 1708002 h 1815698"/>
                  <a:gd name="connsiteX5" fmla="*/ 4636008 w 4636008"/>
                  <a:gd name="connsiteY5" fmla="*/ 1726290 h 1815698"/>
                  <a:gd name="connsiteX0" fmla="*/ 0 w 4636008"/>
                  <a:gd name="connsiteY0" fmla="*/ 1726290 h 1726290"/>
                  <a:gd name="connsiteX1" fmla="*/ 649224 w 4636008"/>
                  <a:gd name="connsiteY1" fmla="*/ 1717146 h 1726290"/>
                  <a:gd name="connsiteX2" fmla="*/ 2121408 w 4636008"/>
                  <a:gd name="connsiteY2" fmla="*/ 135234 h 1726290"/>
                  <a:gd name="connsiteX3" fmla="*/ 2587752 w 4636008"/>
                  <a:gd name="connsiteY3" fmla="*/ 263250 h 1726290"/>
                  <a:gd name="connsiteX4" fmla="*/ 3986784 w 4636008"/>
                  <a:gd name="connsiteY4" fmla="*/ 1708002 h 1726290"/>
                  <a:gd name="connsiteX5" fmla="*/ 4636008 w 4636008"/>
                  <a:gd name="connsiteY5" fmla="*/ 1726290 h 1726290"/>
                  <a:gd name="connsiteX0" fmla="*/ 0 w 4636008"/>
                  <a:gd name="connsiteY0" fmla="*/ 1548857 h 1632880"/>
                  <a:gd name="connsiteX1" fmla="*/ 649224 w 4636008"/>
                  <a:gd name="connsiteY1" fmla="*/ 1539713 h 1632880"/>
                  <a:gd name="connsiteX2" fmla="*/ 1837944 w 4636008"/>
                  <a:gd name="connsiteY2" fmla="*/ 314417 h 1632880"/>
                  <a:gd name="connsiteX3" fmla="*/ 2587752 w 4636008"/>
                  <a:gd name="connsiteY3" fmla="*/ 85817 h 1632880"/>
                  <a:gd name="connsiteX4" fmla="*/ 3986784 w 4636008"/>
                  <a:gd name="connsiteY4" fmla="*/ 1530569 h 1632880"/>
                  <a:gd name="connsiteX5" fmla="*/ 4636008 w 4636008"/>
                  <a:gd name="connsiteY5" fmla="*/ 1548857 h 1632880"/>
                  <a:gd name="connsiteX0" fmla="*/ 0 w 4636008"/>
                  <a:gd name="connsiteY0" fmla="*/ 1387032 h 1471055"/>
                  <a:gd name="connsiteX1" fmla="*/ 649224 w 4636008"/>
                  <a:gd name="connsiteY1" fmla="*/ 1377888 h 1471055"/>
                  <a:gd name="connsiteX2" fmla="*/ 1837944 w 4636008"/>
                  <a:gd name="connsiteY2" fmla="*/ 152592 h 1471055"/>
                  <a:gd name="connsiteX3" fmla="*/ 2734056 w 4636008"/>
                  <a:gd name="connsiteY3" fmla="*/ 152592 h 1471055"/>
                  <a:gd name="connsiteX4" fmla="*/ 3986784 w 4636008"/>
                  <a:gd name="connsiteY4" fmla="*/ 1368744 h 1471055"/>
                  <a:gd name="connsiteX5" fmla="*/ 4636008 w 4636008"/>
                  <a:gd name="connsiteY5" fmla="*/ 1387032 h 1471055"/>
                  <a:gd name="connsiteX0" fmla="*/ 0 w 4636008"/>
                  <a:gd name="connsiteY0" fmla="*/ 1387032 h 1471055"/>
                  <a:gd name="connsiteX1" fmla="*/ 649224 w 4636008"/>
                  <a:gd name="connsiteY1" fmla="*/ 1377888 h 1471055"/>
                  <a:gd name="connsiteX2" fmla="*/ 1837944 w 4636008"/>
                  <a:gd name="connsiteY2" fmla="*/ 152592 h 1471055"/>
                  <a:gd name="connsiteX3" fmla="*/ 2734056 w 4636008"/>
                  <a:gd name="connsiteY3" fmla="*/ 152592 h 1471055"/>
                  <a:gd name="connsiteX4" fmla="*/ 3986784 w 4636008"/>
                  <a:gd name="connsiteY4" fmla="*/ 1368744 h 1471055"/>
                  <a:gd name="connsiteX5" fmla="*/ 4636008 w 4636008"/>
                  <a:gd name="connsiteY5" fmla="*/ 1387032 h 1471055"/>
                  <a:gd name="connsiteX0" fmla="*/ 0 w 4636008"/>
                  <a:gd name="connsiteY0" fmla="*/ 1387032 h 1387032"/>
                  <a:gd name="connsiteX1" fmla="*/ 649224 w 4636008"/>
                  <a:gd name="connsiteY1" fmla="*/ 1377888 h 1387032"/>
                  <a:gd name="connsiteX2" fmla="*/ 1837944 w 4636008"/>
                  <a:gd name="connsiteY2" fmla="*/ 152592 h 1387032"/>
                  <a:gd name="connsiteX3" fmla="*/ 2734056 w 4636008"/>
                  <a:gd name="connsiteY3" fmla="*/ 152592 h 1387032"/>
                  <a:gd name="connsiteX4" fmla="*/ 3986784 w 4636008"/>
                  <a:gd name="connsiteY4" fmla="*/ 1368744 h 1387032"/>
                  <a:gd name="connsiteX5" fmla="*/ 4636008 w 4636008"/>
                  <a:gd name="connsiteY5" fmla="*/ 1387032 h 1387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36008" h="1387032">
                    <a:moveTo>
                      <a:pt x="0" y="1387032"/>
                    </a:moveTo>
                    <a:lnTo>
                      <a:pt x="649224" y="1377888"/>
                    </a:lnTo>
                    <a:cubicBezTo>
                      <a:pt x="1046988" y="1373316"/>
                      <a:pt x="1490472" y="356808"/>
                      <a:pt x="1837944" y="152592"/>
                    </a:cubicBezTo>
                    <a:cubicBezTo>
                      <a:pt x="2185416" y="-51624"/>
                      <a:pt x="2375916" y="-50100"/>
                      <a:pt x="2734056" y="152592"/>
                    </a:cubicBezTo>
                    <a:cubicBezTo>
                      <a:pt x="3092196" y="355284"/>
                      <a:pt x="3587496" y="1345884"/>
                      <a:pt x="3986784" y="1368744"/>
                    </a:cubicBezTo>
                    <a:cubicBezTo>
                      <a:pt x="4386072" y="1391604"/>
                      <a:pt x="4457700" y="1362648"/>
                      <a:pt x="4636008" y="1387032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9930384" y="3706602"/>
                <a:ext cx="1655064" cy="1461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904402" y="3771371"/>
                <a:ext cx="1655064" cy="1461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6876288" y="2231136"/>
              <a:ext cx="500176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36"/>
            <p:cNvSpPr/>
            <p:nvPr/>
          </p:nvSpPr>
          <p:spPr>
            <a:xfrm>
              <a:off x="6949440" y="816674"/>
              <a:ext cx="4636008" cy="1387032"/>
            </a:xfrm>
            <a:custGeom>
              <a:avLst/>
              <a:gdLst>
                <a:gd name="connsiteX0" fmla="*/ 0 w 4798442"/>
                <a:gd name="connsiteY0" fmla="*/ 1724960 h 1857228"/>
                <a:gd name="connsiteX1" fmla="*/ 1261872 w 4798442"/>
                <a:gd name="connsiteY1" fmla="*/ 1697528 h 1857228"/>
                <a:gd name="connsiteX2" fmla="*/ 2121408 w 4798442"/>
                <a:gd name="connsiteY2" fmla="*/ 133904 h 1857228"/>
                <a:gd name="connsiteX3" fmla="*/ 2587752 w 4798442"/>
                <a:gd name="connsiteY3" fmla="*/ 261920 h 1857228"/>
                <a:gd name="connsiteX4" fmla="*/ 3291840 w 4798442"/>
                <a:gd name="connsiteY4" fmla="*/ 1706672 h 1857228"/>
                <a:gd name="connsiteX5" fmla="*/ 4663440 w 4798442"/>
                <a:gd name="connsiteY5" fmla="*/ 1807256 h 1857228"/>
                <a:gd name="connsiteX6" fmla="*/ 4672584 w 4798442"/>
                <a:gd name="connsiteY6" fmla="*/ 1834688 h 1857228"/>
                <a:gd name="connsiteX0" fmla="*/ 0 w 4798442"/>
                <a:gd name="connsiteY0" fmla="*/ 1724960 h 1854624"/>
                <a:gd name="connsiteX1" fmla="*/ 1261872 w 4798442"/>
                <a:gd name="connsiteY1" fmla="*/ 1697528 h 1854624"/>
                <a:gd name="connsiteX2" fmla="*/ 2121408 w 4798442"/>
                <a:gd name="connsiteY2" fmla="*/ 133904 h 1854624"/>
                <a:gd name="connsiteX3" fmla="*/ 2587752 w 4798442"/>
                <a:gd name="connsiteY3" fmla="*/ 261920 h 1854624"/>
                <a:gd name="connsiteX4" fmla="*/ 3291840 w 4798442"/>
                <a:gd name="connsiteY4" fmla="*/ 1706672 h 1854624"/>
                <a:gd name="connsiteX5" fmla="*/ 4663440 w 4798442"/>
                <a:gd name="connsiteY5" fmla="*/ 1807256 h 1854624"/>
                <a:gd name="connsiteX6" fmla="*/ 4672584 w 4798442"/>
                <a:gd name="connsiteY6" fmla="*/ 1834688 h 1854624"/>
                <a:gd name="connsiteX0" fmla="*/ 0 w 4798442"/>
                <a:gd name="connsiteY0" fmla="*/ 1724960 h 1854624"/>
                <a:gd name="connsiteX1" fmla="*/ 1261872 w 4798442"/>
                <a:gd name="connsiteY1" fmla="*/ 1697528 h 1854624"/>
                <a:gd name="connsiteX2" fmla="*/ 2121408 w 4798442"/>
                <a:gd name="connsiteY2" fmla="*/ 133904 h 1854624"/>
                <a:gd name="connsiteX3" fmla="*/ 2587752 w 4798442"/>
                <a:gd name="connsiteY3" fmla="*/ 261920 h 1854624"/>
                <a:gd name="connsiteX4" fmla="*/ 3291840 w 4798442"/>
                <a:gd name="connsiteY4" fmla="*/ 1706672 h 1854624"/>
                <a:gd name="connsiteX5" fmla="*/ 4663440 w 4798442"/>
                <a:gd name="connsiteY5" fmla="*/ 1807256 h 1854624"/>
                <a:gd name="connsiteX6" fmla="*/ 4672584 w 4798442"/>
                <a:gd name="connsiteY6" fmla="*/ 1834688 h 1854624"/>
                <a:gd name="connsiteX0" fmla="*/ 0 w 4798442"/>
                <a:gd name="connsiteY0" fmla="*/ 1724960 h 1834688"/>
                <a:gd name="connsiteX1" fmla="*/ 1261872 w 4798442"/>
                <a:gd name="connsiteY1" fmla="*/ 1697528 h 1834688"/>
                <a:gd name="connsiteX2" fmla="*/ 2121408 w 4798442"/>
                <a:gd name="connsiteY2" fmla="*/ 133904 h 1834688"/>
                <a:gd name="connsiteX3" fmla="*/ 2587752 w 4798442"/>
                <a:gd name="connsiteY3" fmla="*/ 261920 h 1834688"/>
                <a:gd name="connsiteX4" fmla="*/ 3291840 w 4798442"/>
                <a:gd name="connsiteY4" fmla="*/ 1706672 h 1834688"/>
                <a:gd name="connsiteX5" fmla="*/ 4663440 w 4798442"/>
                <a:gd name="connsiteY5" fmla="*/ 1807256 h 1834688"/>
                <a:gd name="connsiteX6" fmla="*/ 4672584 w 4798442"/>
                <a:gd name="connsiteY6" fmla="*/ 1834688 h 1834688"/>
                <a:gd name="connsiteX0" fmla="*/ 0 w 4673699"/>
                <a:gd name="connsiteY0" fmla="*/ 1724960 h 1852976"/>
                <a:gd name="connsiteX1" fmla="*/ 1261872 w 4673699"/>
                <a:gd name="connsiteY1" fmla="*/ 1697528 h 1852976"/>
                <a:gd name="connsiteX2" fmla="*/ 2121408 w 4673699"/>
                <a:gd name="connsiteY2" fmla="*/ 133904 h 1852976"/>
                <a:gd name="connsiteX3" fmla="*/ 2587752 w 4673699"/>
                <a:gd name="connsiteY3" fmla="*/ 261920 h 1852976"/>
                <a:gd name="connsiteX4" fmla="*/ 3291840 w 4673699"/>
                <a:gd name="connsiteY4" fmla="*/ 1706672 h 1852976"/>
                <a:gd name="connsiteX5" fmla="*/ 4663440 w 4673699"/>
                <a:gd name="connsiteY5" fmla="*/ 1807256 h 1852976"/>
                <a:gd name="connsiteX6" fmla="*/ 3922776 w 4673699"/>
                <a:gd name="connsiteY6" fmla="*/ 1852976 h 1852976"/>
                <a:gd name="connsiteX0" fmla="*/ 0 w 4673699"/>
                <a:gd name="connsiteY0" fmla="*/ 1724960 h 1852976"/>
                <a:gd name="connsiteX1" fmla="*/ 1261872 w 4673699"/>
                <a:gd name="connsiteY1" fmla="*/ 1697528 h 1852976"/>
                <a:gd name="connsiteX2" fmla="*/ 2121408 w 4673699"/>
                <a:gd name="connsiteY2" fmla="*/ 133904 h 1852976"/>
                <a:gd name="connsiteX3" fmla="*/ 2587752 w 4673699"/>
                <a:gd name="connsiteY3" fmla="*/ 261920 h 1852976"/>
                <a:gd name="connsiteX4" fmla="*/ 3291840 w 4673699"/>
                <a:gd name="connsiteY4" fmla="*/ 1706672 h 1852976"/>
                <a:gd name="connsiteX5" fmla="*/ 4663440 w 4673699"/>
                <a:gd name="connsiteY5" fmla="*/ 1715816 h 1852976"/>
                <a:gd name="connsiteX6" fmla="*/ 3922776 w 4673699"/>
                <a:gd name="connsiteY6" fmla="*/ 1852976 h 1852976"/>
                <a:gd name="connsiteX0" fmla="*/ 0 w 4682728"/>
                <a:gd name="connsiteY0" fmla="*/ 1724960 h 1852976"/>
                <a:gd name="connsiteX1" fmla="*/ 1261872 w 4682728"/>
                <a:gd name="connsiteY1" fmla="*/ 1697528 h 1852976"/>
                <a:gd name="connsiteX2" fmla="*/ 2121408 w 4682728"/>
                <a:gd name="connsiteY2" fmla="*/ 133904 h 1852976"/>
                <a:gd name="connsiteX3" fmla="*/ 2587752 w 4682728"/>
                <a:gd name="connsiteY3" fmla="*/ 261920 h 1852976"/>
                <a:gd name="connsiteX4" fmla="*/ 3291840 w 4682728"/>
                <a:gd name="connsiteY4" fmla="*/ 1706672 h 1852976"/>
                <a:gd name="connsiteX5" fmla="*/ 4672584 w 4682728"/>
                <a:gd name="connsiteY5" fmla="*/ 1770680 h 1852976"/>
                <a:gd name="connsiteX6" fmla="*/ 3922776 w 4682728"/>
                <a:gd name="connsiteY6" fmla="*/ 1852976 h 1852976"/>
                <a:gd name="connsiteX0" fmla="*/ 0 w 4672584"/>
                <a:gd name="connsiteY0" fmla="*/ 1724960 h 1831020"/>
                <a:gd name="connsiteX1" fmla="*/ 1261872 w 4672584"/>
                <a:gd name="connsiteY1" fmla="*/ 1697528 h 1831020"/>
                <a:gd name="connsiteX2" fmla="*/ 2121408 w 4672584"/>
                <a:gd name="connsiteY2" fmla="*/ 133904 h 1831020"/>
                <a:gd name="connsiteX3" fmla="*/ 2587752 w 4672584"/>
                <a:gd name="connsiteY3" fmla="*/ 261920 h 1831020"/>
                <a:gd name="connsiteX4" fmla="*/ 3291840 w 4672584"/>
                <a:gd name="connsiteY4" fmla="*/ 1706672 h 1831020"/>
                <a:gd name="connsiteX5" fmla="*/ 4672584 w 4672584"/>
                <a:gd name="connsiteY5" fmla="*/ 1770680 h 1831020"/>
                <a:gd name="connsiteX0" fmla="*/ 0 w 4672584"/>
                <a:gd name="connsiteY0" fmla="*/ 1724960 h 1831020"/>
                <a:gd name="connsiteX1" fmla="*/ 1261872 w 4672584"/>
                <a:gd name="connsiteY1" fmla="*/ 1697528 h 1831020"/>
                <a:gd name="connsiteX2" fmla="*/ 2121408 w 4672584"/>
                <a:gd name="connsiteY2" fmla="*/ 133904 h 1831020"/>
                <a:gd name="connsiteX3" fmla="*/ 2587752 w 4672584"/>
                <a:gd name="connsiteY3" fmla="*/ 261920 h 1831020"/>
                <a:gd name="connsiteX4" fmla="*/ 3291840 w 4672584"/>
                <a:gd name="connsiteY4" fmla="*/ 1706672 h 1831020"/>
                <a:gd name="connsiteX5" fmla="*/ 4672584 w 4672584"/>
                <a:gd name="connsiteY5" fmla="*/ 1770680 h 1831020"/>
                <a:gd name="connsiteX0" fmla="*/ 0 w 4672584"/>
                <a:gd name="connsiteY0" fmla="*/ 1724960 h 1770680"/>
                <a:gd name="connsiteX1" fmla="*/ 1261872 w 4672584"/>
                <a:gd name="connsiteY1" fmla="*/ 1697528 h 1770680"/>
                <a:gd name="connsiteX2" fmla="*/ 2121408 w 4672584"/>
                <a:gd name="connsiteY2" fmla="*/ 133904 h 1770680"/>
                <a:gd name="connsiteX3" fmla="*/ 2587752 w 4672584"/>
                <a:gd name="connsiteY3" fmla="*/ 261920 h 1770680"/>
                <a:gd name="connsiteX4" fmla="*/ 3291840 w 4672584"/>
                <a:gd name="connsiteY4" fmla="*/ 1706672 h 1770680"/>
                <a:gd name="connsiteX5" fmla="*/ 4672584 w 4672584"/>
                <a:gd name="connsiteY5" fmla="*/ 1770680 h 1770680"/>
                <a:gd name="connsiteX0" fmla="*/ 0 w 4672584"/>
                <a:gd name="connsiteY0" fmla="*/ 1724960 h 1770680"/>
                <a:gd name="connsiteX1" fmla="*/ 1261872 w 4672584"/>
                <a:gd name="connsiteY1" fmla="*/ 1697528 h 1770680"/>
                <a:gd name="connsiteX2" fmla="*/ 2121408 w 4672584"/>
                <a:gd name="connsiteY2" fmla="*/ 133904 h 1770680"/>
                <a:gd name="connsiteX3" fmla="*/ 2587752 w 4672584"/>
                <a:gd name="connsiteY3" fmla="*/ 261920 h 1770680"/>
                <a:gd name="connsiteX4" fmla="*/ 3986784 w 4672584"/>
                <a:gd name="connsiteY4" fmla="*/ 1706672 h 1770680"/>
                <a:gd name="connsiteX5" fmla="*/ 4672584 w 4672584"/>
                <a:gd name="connsiteY5" fmla="*/ 1770680 h 1770680"/>
                <a:gd name="connsiteX0" fmla="*/ 0 w 4672584"/>
                <a:gd name="connsiteY0" fmla="*/ 1723633 h 1769353"/>
                <a:gd name="connsiteX1" fmla="*/ 502920 w 4672584"/>
                <a:gd name="connsiteY1" fmla="*/ 1677913 h 1769353"/>
                <a:gd name="connsiteX2" fmla="*/ 2121408 w 4672584"/>
                <a:gd name="connsiteY2" fmla="*/ 132577 h 1769353"/>
                <a:gd name="connsiteX3" fmla="*/ 2587752 w 4672584"/>
                <a:gd name="connsiteY3" fmla="*/ 260593 h 1769353"/>
                <a:gd name="connsiteX4" fmla="*/ 3986784 w 4672584"/>
                <a:gd name="connsiteY4" fmla="*/ 1705345 h 1769353"/>
                <a:gd name="connsiteX5" fmla="*/ 4672584 w 4672584"/>
                <a:gd name="connsiteY5" fmla="*/ 1769353 h 1769353"/>
                <a:gd name="connsiteX0" fmla="*/ 0 w 4672584"/>
                <a:gd name="connsiteY0" fmla="*/ 1726953 h 1772673"/>
                <a:gd name="connsiteX1" fmla="*/ 640080 w 4672584"/>
                <a:gd name="connsiteY1" fmla="*/ 1726953 h 1772673"/>
                <a:gd name="connsiteX2" fmla="*/ 2121408 w 4672584"/>
                <a:gd name="connsiteY2" fmla="*/ 135897 h 1772673"/>
                <a:gd name="connsiteX3" fmla="*/ 2587752 w 4672584"/>
                <a:gd name="connsiteY3" fmla="*/ 263913 h 1772673"/>
                <a:gd name="connsiteX4" fmla="*/ 3986784 w 4672584"/>
                <a:gd name="connsiteY4" fmla="*/ 1708665 h 1772673"/>
                <a:gd name="connsiteX5" fmla="*/ 4672584 w 4672584"/>
                <a:gd name="connsiteY5" fmla="*/ 1772673 h 1772673"/>
                <a:gd name="connsiteX0" fmla="*/ 0 w 4672584"/>
                <a:gd name="connsiteY0" fmla="*/ 1726953 h 1772673"/>
                <a:gd name="connsiteX1" fmla="*/ 640080 w 4672584"/>
                <a:gd name="connsiteY1" fmla="*/ 1726953 h 1772673"/>
                <a:gd name="connsiteX2" fmla="*/ 2121408 w 4672584"/>
                <a:gd name="connsiteY2" fmla="*/ 135897 h 1772673"/>
                <a:gd name="connsiteX3" fmla="*/ 2587752 w 4672584"/>
                <a:gd name="connsiteY3" fmla="*/ 263913 h 1772673"/>
                <a:gd name="connsiteX4" fmla="*/ 3986784 w 4672584"/>
                <a:gd name="connsiteY4" fmla="*/ 1708665 h 1772673"/>
                <a:gd name="connsiteX5" fmla="*/ 4672584 w 4672584"/>
                <a:gd name="connsiteY5" fmla="*/ 1772673 h 1772673"/>
                <a:gd name="connsiteX0" fmla="*/ 0 w 4672584"/>
                <a:gd name="connsiteY0" fmla="*/ 1726290 h 1772010"/>
                <a:gd name="connsiteX1" fmla="*/ 649224 w 4672584"/>
                <a:gd name="connsiteY1" fmla="*/ 1717146 h 1772010"/>
                <a:gd name="connsiteX2" fmla="*/ 2121408 w 4672584"/>
                <a:gd name="connsiteY2" fmla="*/ 135234 h 1772010"/>
                <a:gd name="connsiteX3" fmla="*/ 2587752 w 4672584"/>
                <a:gd name="connsiteY3" fmla="*/ 263250 h 1772010"/>
                <a:gd name="connsiteX4" fmla="*/ 3986784 w 4672584"/>
                <a:gd name="connsiteY4" fmla="*/ 1708002 h 1772010"/>
                <a:gd name="connsiteX5" fmla="*/ 4672584 w 4672584"/>
                <a:gd name="connsiteY5" fmla="*/ 1772010 h 1772010"/>
                <a:gd name="connsiteX0" fmla="*/ 0 w 4672584"/>
                <a:gd name="connsiteY0" fmla="*/ 1726290 h 1772010"/>
                <a:gd name="connsiteX1" fmla="*/ 649224 w 4672584"/>
                <a:gd name="connsiteY1" fmla="*/ 1717146 h 1772010"/>
                <a:gd name="connsiteX2" fmla="*/ 2121408 w 4672584"/>
                <a:gd name="connsiteY2" fmla="*/ 135234 h 1772010"/>
                <a:gd name="connsiteX3" fmla="*/ 2587752 w 4672584"/>
                <a:gd name="connsiteY3" fmla="*/ 263250 h 1772010"/>
                <a:gd name="connsiteX4" fmla="*/ 3986784 w 4672584"/>
                <a:gd name="connsiteY4" fmla="*/ 1708002 h 1772010"/>
                <a:gd name="connsiteX5" fmla="*/ 4672584 w 4672584"/>
                <a:gd name="connsiteY5" fmla="*/ 1772010 h 1772010"/>
                <a:gd name="connsiteX0" fmla="*/ 0 w 4672584"/>
                <a:gd name="connsiteY0" fmla="*/ 1726290 h 1772010"/>
                <a:gd name="connsiteX1" fmla="*/ 649224 w 4672584"/>
                <a:gd name="connsiteY1" fmla="*/ 1717146 h 1772010"/>
                <a:gd name="connsiteX2" fmla="*/ 2121408 w 4672584"/>
                <a:gd name="connsiteY2" fmla="*/ 135234 h 1772010"/>
                <a:gd name="connsiteX3" fmla="*/ 2587752 w 4672584"/>
                <a:gd name="connsiteY3" fmla="*/ 263250 h 1772010"/>
                <a:gd name="connsiteX4" fmla="*/ 3986784 w 4672584"/>
                <a:gd name="connsiteY4" fmla="*/ 1708002 h 1772010"/>
                <a:gd name="connsiteX5" fmla="*/ 4672584 w 4672584"/>
                <a:gd name="connsiteY5" fmla="*/ 1772010 h 1772010"/>
                <a:gd name="connsiteX0" fmla="*/ 0 w 4672584"/>
                <a:gd name="connsiteY0" fmla="*/ 1726290 h 1772010"/>
                <a:gd name="connsiteX1" fmla="*/ 649224 w 4672584"/>
                <a:gd name="connsiteY1" fmla="*/ 1717146 h 1772010"/>
                <a:gd name="connsiteX2" fmla="*/ 2121408 w 4672584"/>
                <a:gd name="connsiteY2" fmla="*/ 135234 h 1772010"/>
                <a:gd name="connsiteX3" fmla="*/ 2587752 w 4672584"/>
                <a:gd name="connsiteY3" fmla="*/ 263250 h 1772010"/>
                <a:gd name="connsiteX4" fmla="*/ 3986784 w 4672584"/>
                <a:gd name="connsiteY4" fmla="*/ 1708002 h 1772010"/>
                <a:gd name="connsiteX5" fmla="*/ 4672584 w 4672584"/>
                <a:gd name="connsiteY5" fmla="*/ 1772010 h 1772010"/>
                <a:gd name="connsiteX0" fmla="*/ 0 w 4636008"/>
                <a:gd name="connsiteY0" fmla="*/ 1726290 h 1815698"/>
                <a:gd name="connsiteX1" fmla="*/ 649224 w 4636008"/>
                <a:gd name="connsiteY1" fmla="*/ 1717146 h 1815698"/>
                <a:gd name="connsiteX2" fmla="*/ 2121408 w 4636008"/>
                <a:gd name="connsiteY2" fmla="*/ 135234 h 1815698"/>
                <a:gd name="connsiteX3" fmla="*/ 2587752 w 4636008"/>
                <a:gd name="connsiteY3" fmla="*/ 263250 h 1815698"/>
                <a:gd name="connsiteX4" fmla="*/ 3986784 w 4636008"/>
                <a:gd name="connsiteY4" fmla="*/ 1708002 h 1815698"/>
                <a:gd name="connsiteX5" fmla="*/ 4636008 w 4636008"/>
                <a:gd name="connsiteY5" fmla="*/ 1726290 h 1815698"/>
                <a:gd name="connsiteX0" fmla="*/ 0 w 4636008"/>
                <a:gd name="connsiteY0" fmla="*/ 1726290 h 1726290"/>
                <a:gd name="connsiteX1" fmla="*/ 649224 w 4636008"/>
                <a:gd name="connsiteY1" fmla="*/ 1717146 h 1726290"/>
                <a:gd name="connsiteX2" fmla="*/ 2121408 w 4636008"/>
                <a:gd name="connsiteY2" fmla="*/ 135234 h 1726290"/>
                <a:gd name="connsiteX3" fmla="*/ 2587752 w 4636008"/>
                <a:gd name="connsiteY3" fmla="*/ 263250 h 1726290"/>
                <a:gd name="connsiteX4" fmla="*/ 3986784 w 4636008"/>
                <a:gd name="connsiteY4" fmla="*/ 1708002 h 1726290"/>
                <a:gd name="connsiteX5" fmla="*/ 4636008 w 4636008"/>
                <a:gd name="connsiteY5" fmla="*/ 1726290 h 1726290"/>
                <a:gd name="connsiteX0" fmla="*/ 0 w 4636008"/>
                <a:gd name="connsiteY0" fmla="*/ 1548857 h 1632880"/>
                <a:gd name="connsiteX1" fmla="*/ 649224 w 4636008"/>
                <a:gd name="connsiteY1" fmla="*/ 1539713 h 1632880"/>
                <a:gd name="connsiteX2" fmla="*/ 1837944 w 4636008"/>
                <a:gd name="connsiteY2" fmla="*/ 314417 h 1632880"/>
                <a:gd name="connsiteX3" fmla="*/ 2587752 w 4636008"/>
                <a:gd name="connsiteY3" fmla="*/ 85817 h 1632880"/>
                <a:gd name="connsiteX4" fmla="*/ 3986784 w 4636008"/>
                <a:gd name="connsiteY4" fmla="*/ 1530569 h 1632880"/>
                <a:gd name="connsiteX5" fmla="*/ 4636008 w 4636008"/>
                <a:gd name="connsiteY5" fmla="*/ 1548857 h 1632880"/>
                <a:gd name="connsiteX0" fmla="*/ 0 w 4636008"/>
                <a:gd name="connsiteY0" fmla="*/ 1387032 h 1471055"/>
                <a:gd name="connsiteX1" fmla="*/ 649224 w 4636008"/>
                <a:gd name="connsiteY1" fmla="*/ 1377888 h 1471055"/>
                <a:gd name="connsiteX2" fmla="*/ 1837944 w 4636008"/>
                <a:gd name="connsiteY2" fmla="*/ 152592 h 1471055"/>
                <a:gd name="connsiteX3" fmla="*/ 2734056 w 4636008"/>
                <a:gd name="connsiteY3" fmla="*/ 152592 h 1471055"/>
                <a:gd name="connsiteX4" fmla="*/ 3986784 w 4636008"/>
                <a:gd name="connsiteY4" fmla="*/ 1368744 h 1471055"/>
                <a:gd name="connsiteX5" fmla="*/ 4636008 w 4636008"/>
                <a:gd name="connsiteY5" fmla="*/ 1387032 h 1471055"/>
                <a:gd name="connsiteX0" fmla="*/ 0 w 4636008"/>
                <a:gd name="connsiteY0" fmla="*/ 1387032 h 1471055"/>
                <a:gd name="connsiteX1" fmla="*/ 649224 w 4636008"/>
                <a:gd name="connsiteY1" fmla="*/ 1377888 h 1471055"/>
                <a:gd name="connsiteX2" fmla="*/ 1837944 w 4636008"/>
                <a:gd name="connsiteY2" fmla="*/ 152592 h 1471055"/>
                <a:gd name="connsiteX3" fmla="*/ 2734056 w 4636008"/>
                <a:gd name="connsiteY3" fmla="*/ 152592 h 1471055"/>
                <a:gd name="connsiteX4" fmla="*/ 3986784 w 4636008"/>
                <a:gd name="connsiteY4" fmla="*/ 1368744 h 1471055"/>
                <a:gd name="connsiteX5" fmla="*/ 4636008 w 4636008"/>
                <a:gd name="connsiteY5" fmla="*/ 1387032 h 1471055"/>
                <a:gd name="connsiteX0" fmla="*/ 0 w 4636008"/>
                <a:gd name="connsiteY0" fmla="*/ 1387032 h 1387032"/>
                <a:gd name="connsiteX1" fmla="*/ 649224 w 4636008"/>
                <a:gd name="connsiteY1" fmla="*/ 1377888 h 1387032"/>
                <a:gd name="connsiteX2" fmla="*/ 1837944 w 4636008"/>
                <a:gd name="connsiteY2" fmla="*/ 152592 h 1387032"/>
                <a:gd name="connsiteX3" fmla="*/ 2734056 w 4636008"/>
                <a:gd name="connsiteY3" fmla="*/ 152592 h 1387032"/>
                <a:gd name="connsiteX4" fmla="*/ 3986784 w 4636008"/>
                <a:gd name="connsiteY4" fmla="*/ 1368744 h 1387032"/>
                <a:gd name="connsiteX5" fmla="*/ 4636008 w 4636008"/>
                <a:gd name="connsiteY5" fmla="*/ 1387032 h 138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6008" h="1387032">
                  <a:moveTo>
                    <a:pt x="0" y="1387032"/>
                  </a:moveTo>
                  <a:lnTo>
                    <a:pt x="649224" y="1377888"/>
                  </a:lnTo>
                  <a:cubicBezTo>
                    <a:pt x="1046988" y="1373316"/>
                    <a:pt x="1490472" y="356808"/>
                    <a:pt x="1837944" y="152592"/>
                  </a:cubicBezTo>
                  <a:cubicBezTo>
                    <a:pt x="2185416" y="-51624"/>
                    <a:pt x="2375916" y="-50100"/>
                    <a:pt x="2734056" y="152592"/>
                  </a:cubicBezTo>
                  <a:cubicBezTo>
                    <a:pt x="3092196" y="355284"/>
                    <a:pt x="3587496" y="1345884"/>
                    <a:pt x="3986784" y="1368744"/>
                  </a:cubicBezTo>
                  <a:cubicBezTo>
                    <a:pt x="4386072" y="1391604"/>
                    <a:pt x="4457700" y="1362648"/>
                    <a:pt x="4636008" y="138703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V="1">
              <a:off x="9189720" y="818206"/>
              <a:ext cx="0" cy="195794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9281949" y="1504290"/>
                  <a:ext cx="52809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949" y="1504290"/>
                  <a:ext cx="528093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8531352" y="1523219"/>
              <a:ext cx="1338072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1" name="Straight Connector 50"/>
          <p:cNvCxnSpPr/>
          <p:nvPr/>
        </p:nvCxnSpPr>
        <p:spPr>
          <a:xfrm flipH="1" flipV="1">
            <a:off x="9737579" y="2386795"/>
            <a:ext cx="20622" cy="162391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9483535" y="3839730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535" y="3839730"/>
                <a:ext cx="508088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377418" y="3776695"/>
                <a:ext cx="560260" cy="776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418" y="3776695"/>
                <a:ext cx="560260" cy="7762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033614" y="290897"/>
                <a:ext cx="4782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614" y="290897"/>
                <a:ext cx="478208" cy="58477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317552" y="4056396"/>
                <a:ext cx="28340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ea typeface="Cambria Math" panose="02040503050406030204" pitchFamily="18" charset="0"/>
                  </a:rPr>
                  <a:t>Data Average: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552" y="4056396"/>
                <a:ext cx="2834046" cy="584775"/>
              </a:xfrm>
              <a:prstGeom prst="rect">
                <a:avLst/>
              </a:prstGeom>
              <a:blipFill>
                <a:blip r:embed="rId10"/>
                <a:stretch>
                  <a:fillRect l="-5376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11688" y="5191310"/>
                <a:ext cx="31468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ea typeface="Cambria Math" panose="02040503050406030204" pitchFamily="18" charset="0"/>
                  </a:rPr>
                  <a:t>Data Variance: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8" y="5191310"/>
                <a:ext cx="3146887" cy="584775"/>
              </a:xfrm>
              <a:prstGeom prst="rect">
                <a:avLst/>
              </a:prstGeom>
              <a:blipFill>
                <a:blip r:embed="rId11"/>
                <a:stretch>
                  <a:fillRect l="-5039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499499" y="1574869"/>
                <a:ext cx="191494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a typeface="Cambria Math" panose="02040503050406030204" pitchFamily="18" charset="0"/>
                  </a:rPr>
                  <a:t>New point</a:t>
                </a:r>
              </a:p>
              <a:p>
                <a:pPr algn="ctr"/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99" y="1574869"/>
                <a:ext cx="1914948" cy="1077218"/>
              </a:xfrm>
              <a:prstGeom prst="rect">
                <a:avLst/>
              </a:prstGeom>
              <a:blipFill>
                <a:blip r:embed="rId12"/>
                <a:stretch>
                  <a:fillRect l="-7325" t="-7345" r="-7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65" name="Oval 6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4226449" y="2344770"/>
            <a:ext cx="478041" cy="47279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2003307" y="3172614"/>
            <a:ext cx="2408514" cy="1470472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1646000" y="2219401"/>
            <a:ext cx="2774374" cy="1940872"/>
            <a:chOff x="5363509" y="4743718"/>
            <a:chExt cx="2192510" cy="1533817"/>
          </a:xfrm>
        </p:grpSpPr>
        <p:cxnSp>
          <p:nvCxnSpPr>
            <p:cNvPr id="95" name="Straight Arrow Connector 94"/>
            <p:cNvCxnSpPr/>
            <p:nvPr/>
          </p:nvCxnSpPr>
          <p:spPr>
            <a:xfrm flipH="1" flipV="1">
              <a:off x="7114032" y="4743718"/>
              <a:ext cx="402337" cy="3220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6459764" y="5072902"/>
              <a:ext cx="1056605" cy="121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>
              <a:off x="6108192" y="5081373"/>
              <a:ext cx="1408177" cy="4317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5363509" y="5092220"/>
              <a:ext cx="2192510" cy="118531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831935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/>
        </p:nvCxnSpPr>
        <p:spPr>
          <a:xfrm>
            <a:off x="3207564" y="3919747"/>
            <a:ext cx="15079" cy="46856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131431" y="1367890"/>
            <a:ext cx="5461606" cy="2601053"/>
            <a:chOff x="6876288" y="816674"/>
            <a:chExt cx="5001768" cy="1959479"/>
          </a:xfrm>
        </p:grpSpPr>
        <p:grpSp>
          <p:nvGrpSpPr>
            <p:cNvPr id="41" name="Group 40"/>
            <p:cNvGrpSpPr/>
            <p:nvPr/>
          </p:nvGrpSpPr>
          <p:grpSpPr>
            <a:xfrm>
              <a:off x="6876288" y="829703"/>
              <a:ext cx="4681046" cy="1702065"/>
              <a:chOff x="6904402" y="3530990"/>
              <a:chExt cx="4681046" cy="1702065"/>
            </a:xfrm>
          </p:grpSpPr>
          <p:sp>
            <p:nvSpPr>
              <p:cNvPr id="47" name="Freeform 60"/>
              <p:cNvSpPr/>
              <p:nvPr/>
            </p:nvSpPr>
            <p:spPr>
              <a:xfrm>
                <a:off x="6949440" y="3530990"/>
                <a:ext cx="4636008" cy="1387032"/>
              </a:xfrm>
              <a:custGeom>
                <a:avLst/>
                <a:gdLst>
                  <a:gd name="connsiteX0" fmla="*/ 0 w 4798442"/>
                  <a:gd name="connsiteY0" fmla="*/ 1724960 h 1857228"/>
                  <a:gd name="connsiteX1" fmla="*/ 1261872 w 4798442"/>
                  <a:gd name="connsiteY1" fmla="*/ 1697528 h 1857228"/>
                  <a:gd name="connsiteX2" fmla="*/ 2121408 w 4798442"/>
                  <a:gd name="connsiteY2" fmla="*/ 133904 h 1857228"/>
                  <a:gd name="connsiteX3" fmla="*/ 2587752 w 4798442"/>
                  <a:gd name="connsiteY3" fmla="*/ 261920 h 1857228"/>
                  <a:gd name="connsiteX4" fmla="*/ 3291840 w 4798442"/>
                  <a:gd name="connsiteY4" fmla="*/ 1706672 h 1857228"/>
                  <a:gd name="connsiteX5" fmla="*/ 4663440 w 4798442"/>
                  <a:gd name="connsiteY5" fmla="*/ 1807256 h 1857228"/>
                  <a:gd name="connsiteX6" fmla="*/ 4672584 w 4798442"/>
                  <a:gd name="connsiteY6" fmla="*/ 1834688 h 1857228"/>
                  <a:gd name="connsiteX0" fmla="*/ 0 w 4798442"/>
                  <a:gd name="connsiteY0" fmla="*/ 1724960 h 1854624"/>
                  <a:gd name="connsiteX1" fmla="*/ 1261872 w 4798442"/>
                  <a:gd name="connsiteY1" fmla="*/ 1697528 h 1854624"/>
                  <a:gd name="connsiteX2" fmla="*/ 2121408 w 4798442"/>
                  <a:gd name="connsiteY2" fmla="*/ 133904 h 1854624"/>
                  <a:gd name="connsiteX3" fmla="*/ 2587752 w 4798442"/>
                  <a:gd name="connsiteY3" fmla="*/ 261920 h 1854624"/>
                  <a:gd name="connsiteX4" fmla="*/ 3291840 w 4798442"/>
                  <a:gd name="connsiteY4" fmla="*/ 1706672 h 1854624"/>
                  <a:gd name="connsiteX5" fmla="*/ 4663440 w 4798442"/>
                  <a:gd name="connsiteY5" fmla="*/ 1807256 h 1854624"/>
                  <a:gd name="connsiteX6" fmla="*/ 4672584 w 4798442"/>
                  <a:gd name="connsiteY6" fmla="*/ 1834688 h 1854624"/>
                  <a:gd name="connsiteX0" fmla="*/ 0 w 4798442"/>
                  <a:gd name="connsiteY0" fmla="*/ 1724960 h 1854624"/>
                  <a:gd name="connsiteX1" fmla="*/ 1261872 w 4798442"/>
                  <a:gd name="connsiteY1" fmla="*/ 1697528 h 1854624"/>
                  <a:gd name="connsiteX2" fmla="*/ 2121408 w 4798442"/>
                  <a:gd name="connsiteY2" fmla="*/ 133904 h 1854624"/>
                  <a:gd name="connsiteX3" fmla="*/ 2587752 w 4798442"/>
                  <a:gd name="connsiteY3" fmla="*/ 261920 h 1854624"/>
                  <a:gd name="connsiteX4" fmla="*/ 3291840 w 4798442"/>
                  <a:gd name="connsiteY4" fmla="*/ 1706672 h 1854624"/>
                  <a:gd name="connsiteX5" fmla="*/ 4663440 w 4798442"/>
                  <a:gd name="connsiteY5" fmla="*/ 1807256 h 1854624"/>
                  <a:gd name="connsiteX6" fmla="*/ 4672584 w 4798442"/>
                  <a:gd name="connsiteY6" fmla="*/ 1834688 h 1854624"/>
                  <a:gd name="connsiteX0" fmla="*/ 0 w 4798442"/>
                  <a:gd name="connsiteY0" fmla="*/ 1724960 h 1834688"/>
                  <a:gd name="connsiteX1" fmla="*/ 1261872 w 4798442"/>
                  <a:gd name="connsiteY1" fmla="*/ 1697528 h 1834688"/>
                  <a:gd name="connsiteX2" fmla="*/ 2121408 w 4798442"/>
                  <a:gd name="connsiteY2" fmla="*/ 133904 h 1834688"/>
                  <a:gd name="connsiteX3" fmla="*/ 2587752 w 4798442"/>
                  <a:gd name="connsiteY3" fmla="*/ 261920 h 1834688"/>
                  <a:gd name="connsiteX4" fmla="*/ 3291840 w 4798442"/>
                  <a:gd name="connsiteY4" fmla="*/ 1706672 h 1834688"/>
                  <a:gd name="connsiteX5" fmla="*/ 4663440 w 4798442"/>
                  <a:gd name="connsiteY5" fmla="*/ 1807256 h 1834688"/>
                  <a:gd name="connsiteX6" fmla="*/ 4672584 w 4798442"/>
                  <a:gd name="connsiteY6" fmla="*/ 1834688 h 1834688"/>
                  <a:gd name="connsiteX0" fmla="*/ 0 w 4673699"/>
                  <a:gd name="connsiteY0" fmla="*/ 1724960 h 1852976"/>
                  <a:gd name="connsiteX1" fmla="*/ 1261872 w 4673699"/>
                  <a:gd name="connsiteY1" fmla="*/ 1697528 h 1852976"/>
                  <a:gd name="connsiteX2" fmla="*/ 2121408 w 4673699"/>
                  <a:gd name="connsiteY2" fmla="*/ 133904 h 1852976"/>
                  <a:gd name="connsiteX3" fmla="*/ 2587752 w 4673699"/>
                  <a:gd name="connsiteY3" fmla="*/ 261920 h 1852976"/>
                  <a:gd name="connsiteX4" fmla="*/ 3291840 w 4673699"/>
                  <a:gd name="connsiteY4" fmla="*/ 1706672 h 1852976"/>
                  <a:gd name="connsiteX5" fmla="*/ 4663440 w 4673699"/>
                  <a:gd name="connsiteY5" fmla="*/ 1807256 h 1852976"/>
                  <a:gd name="connsiteX6" fmla="*/ 3922776 w 4673699"/>
                  <a:gd name="connsiteY6" fmla="*/ 1852976 h 1852976"/>
                  <a:gd name="connsiteX0" fmla="*/ 0 w 4673699"/>
                  <a:gd name="connsiteY0" fmla="*/ 1724960 h 1852976"/>
                  <a:gd name="connsiteX1" fmla="*/ 1261872 w 4673699"/>
                  <a:gd name="connsiteY1" fmla="*/ 1697528 h 1852976"/>
                  <a:gd name="connsiteX2" fmla="*/ 2121408 w 4673699"/>
                  <a:gd name="connsiteY2" fmla="*/ 133904 h 1852976"/>
                  <a:gd name="connsiteX3" fmla="*/ 2587752 w 4673699"/>
                  <a:gd name="connsiteY3" fmla="*/ 261920 h 1852976"/>
                  <a:gd name="connsiteX4" fmla="*/ 3291840 w 4673699"/>
                  <a:gd name="connsiteY4" fmla="*/ 1706672 h 1852976"/>
                  <a:gd name="connsiteX5" fmla="*/ 4663440 w 4673699"/>
                  <a:gd name="connsiteY5" fmla="*/ 1715816 h 1852976"/>
                  <a:gd name="connsiteX6" fmla="*/ 3922776 w 4673699"/>
                  <a:gd name="connsiteY6" fmla="*/ 1852976 h 1852976"/>
                  <a:gd name="connsiteX0" fmla="*/ 0 w 4682728"/>
                  <a:gd name="connsiteY0" fmla="*/ 1724960 h 1852976"/>
                  <a:gd name="connsiteX1" fmla="*/ 1261872 w 4682728"/>
                  <a:gd name="connsiteY1" fmla="*/ 1697528 h 1852976"/>
                  <a:gd name="connsiteX2" fmla="*/ 2121408 w 4682728"/>
                  <a:gd name="connsiteY2" fmla="*/ 133904 h 1852976"/>
                  <a:gd name="connsiteX3" fmla="*/ 2587752 w 4682728"/>
                  <a:gd name="connsiteY3" fmla="*/ 261920 h 1852976"/>
                  <a:gd name="connsiteX4" fmla="*/ 3291840 w 4682728"/>
                  <a:gd name="connsiteY4" fmla="*/ 1706672 h 1852976"/>
                  <a:gd name="connsiteX5" fmla="*/ 4672584 w 4682728"/>
                  <a:gd name="connsiteY5" fmla="*/ 1770680 h 1852976"/>
                  <a:gd name="connsiteX6" fmla="*/ 3922776 w 4682728"/>
                  <a:gd name="connsiteY6" fmla="*/ 1852976 h 1852976"/>
                  <a:gd name="connsiteX0" fmla="*/ 0 w 4672584"/>
                  <a:gd name="connsiteY0" fmla="*/ 1724960 h 1831020"/>
                  <a:gd name="connsiteX1" fmla="*/ 1261872 w 4672584"/>
                  <a:gd name="connsiteY1" fmla="*/ 1697528 h 1831020"/>
                  <a:gd name="connsiteX2" fmla="*/ 2121408 w 4672584"/>
                  <a:gd name="connsiteY2" fmla="*/ 133904 h 1831020"/>
                  <a:gd name="connsiteX3" fmla="*/ 2587752 w 4672584"/>
                  <a:gd name="connsiteY3" fmla="*/ 261920 h 1831020"/>
                  <a:gd name="connsiteX4" fmla="*/ 3291840 w 4672584"/>
                  <a:gd name="connsiteY4" fmla="*/ 1706672 h 1831020"/>
                  <a:gd name="connsiteX5" fmla="*/ 4672584 w 4672584"/>
                  <a:gd name="connsiteY5" fmla="*/ 1770680 h 1831020"/>
                  <a:gd name="connsiteX0" fmla="*/ 0 w 4672584"/>
                  <a:gd name="connsiteY0" fmla="*/ 1724960 h 1831020"/>
                  <a:gd name="connsiteX1" fmla="*/ 1261872 w 4672584"/>
                  <a:gd name="connsiteY1" fmla="*/ 1697528 h 1831020"/>
                  <a:gd name="connsiteX2" fmla="*/ 2121408 w 4672584"/>
                  <a:gd name="connsiteY2" fmla="*/ 133904 h 1831020"/>
                  <a:gd name="connsiteX3" fmla="*/ 2587752 w 4672584"/>
                  <a:gd name="connsiteY3" fmla="*/ 261920 h 1831020"/>
                  <a:gd name="connsiteX4" fmla="*/ 3291840 w 4672584"/>
                  <a:gd name="connsiteY4" fmla="*/ 1706672 h 1831020"/>
                  <a:gd name="connsiteX5" fmla="*/ 4672584 w 4672584"/>
                  <a:gd name="connsiteY5" fmla="*/ 1770680 h 1831020"/>
                  <a:gd name="connsiteX0" fmla="*/ 0 w 4672584"/>
                  <a:gd name="connsiteY0" fmla="*/ 1724960 h 1770680"/>
                  <a:gd name="connsiteX1" fmla="*/ 1261872 w 4672584"/>
                  <a:gd name="connsiteY1" fmla="*/ 1697528 h 1770680"/>
                  <a:gd name="connsiteX2" fmla="*/ 2121408 w 4672584"/>
                  <a:gd name="connsiteY2" fmla="*/ 133904 h 1770680"/>
                  <a:gd name="connsiteX3" fmla="*/ 2587752 w 4672584"/>
                  <a:gd name="connsiteY3" fmla="*/ 261920 h 1770680"/>
                  <a:gd name="connsiteX4" fmla="*/ 3291840 w 4672584"/>
                  <a:gd name="connsiteY4" fmla="*/ 1706672 h 1770680"/>
                  <a:gd name="connsiteX5" fmla="*/ 4672584 w 4672584"/>
                  <a:gd name="connsiteY5" fmla="*/ 1770680 h 1770680"/>
                  <a:gd name="connsiteX0" fmla="*/ 0 w 4672584"/>
                  <a:gd name="connsiteY0" fmla="*/ 1724960 h 1770680"/>
                  <a:gd name="connsiteX1" fmla="*/ 1261872 w 4672584"/>
                  <a:gd name="connsiteY1" fmla="*/ 1697528 h 1770680"/>
                  <a:gd name="connsiteX2" fmla="*/ 2121408 w 4672584"/>
                  <a:gd name="connsiteY2" fmla="*/ 133904 h 1770680"/>
                  <a:gd name="connsiteX3" fmla="*/ 2587752 w 4672584"/>
                  <a:gd name="connsiteY3" fmla="*/ 261920 h 1770680"/>
                  <a:gd name="connsiteX4" fmla="*/ 3986784 w 4672584"/>
                  <a:gd name="connsiteY4" fmla="*/ 1706672 h 1770680"/>
                  <a:gd name="connsiteX5" fmla="*/ 4672584 w 4672584"/>
                  <a:gd name="connsiteY5" fmla="*/ 1770680 h 1770680"/>
                  <a:gd name="connsiteX0" fmla="*/ 0 w 4672584"/>
                  <a:gd name="connsiteY0" fmla="*/ 1723633 h 1769353"/>
                  <a:gd name="connsiteX1" fmla="*/ 502920 w 4672584"/>
                  <a:gd name="connsiteY1" fmla="*/ 1677913 h 1769353"/>
                  <a:gd name="connsiteX2" fmla="*/ 2121408 w 4672584"/>
                  <a:gd name="connsiteY2" fmla="*/ 132577 h 1769353"/>
                  <a:gd name="connsiteX3" fmla="*/ 2587752 w 4672584"/>
                  <a:gd name="connsiteY3" fmla="*/ 260593 h 1769353"/>
                  <a:gd name="connsiteX4" fmla="*/ 3986784 w 4672584"/>
                  <a:gd name="connsiteY4" fmla="*/ 1705345 h 1769353"/>
                  <a:gd name="connsiteX5" fmla="*/ 4672584 w 4672584"/>
                  <a:gd name="connsiteY5" fmla="*/ 1769353 h 1769353"/>
                  <a:gd name="connsiteX0" fmla="*/ 0 w 4672584"/>
                  <a:gd name="connsiteY0" fmla="*/ 1726953 h 1772673"/>
                  <a:gd name="connsiteX1" fmla="*/ 640080 w 4672584"/>
                  <a:gd name="connsiteY1" fmla="*/ 1726953 h 1772673"/>
                  <a:gd name="connsiteX2" fmla="*/ 2121408 w 4672584"/>
                  <a:gd name="connsiteY2" fmla="*/ 135897 h 1772673"/>
                  <a:gd name="connsiteX3" fmla="*/ 2587752 w 4672584"/>
                  <a:gd name="connsiteY3" fmla="*/ 263913 h 1772673"/>
                  <a:gd name="connsiteX4" fmla="*/ 3986784 w 4672584"/>
                  <a:gd name="connsiteY4" fmla="*/ 1708665 h 1772673"/>
                  <a:gd name="connsiteX5" fmla="*/ 4672584 w 4672584"/>
                  <a:gd name="connsiteY5" fmla="*/ 1772673 h 1772673"/>
                  <a:gd name="connsiteX0" fmla="*/ 0 w 4672584"/>
                  <a:gd name="connsiteY0" fmla="*/ 1726953 h 1772673"/>
                  <a:gd name="connsiteX1" fmla="*/ 640080 w 4672584"/>
                  <a:gd name="connsiteY1" fmla="*/ 1726953 h 1772673"/>
                  <a:gd name="connsiteX2" fmla="*/ 2121408 w 4672584"/>
                  <a:gd name="connsiteY2" fmla="*/ 135897 h 1772673"/>
                  <a:gd name="connsiteX3" fmla="*/ 2587752 w 4672584"/>
                  <a:gd name="connsiteY3" fmla="*/ 263913 h 1772673"/>
                  <a:gd name="connsiteX4" fmla="*/ 3986784 w 4672584"/>
                  <a:gd name="connsiteY4" fmla="*/ 1708665 h 1772673"/>
                  <a:gd name="connsiteX5" fmla="*/ 4672584 w 4672584"/>
                  <a:gd name="connsiteY5" fmla="*/ 1772673 h 1772673"/>
                  <a:gd name="connsiteX0" fmla="*/ 0 w 4672584"/>
                  <a:gd name="connsiteY0" fmla="*/ 1726290 h 1772010"/>
                  <a:gd name="connsiteX1" fmla="*/ 649224 w 4672584"/>
                  <a:gd name="connsiteY1" fmla="*/ 1717146 h 1772010"/>
                  <a:gd name="connsiteX2" fmla="*/ 2121408 w 4672584"/>
                  <a:gd name="connsiteY2" fmla="*/ 135234 h 1772010"/>
                  <a:gd name="connsiteX3" fmla="*/ 2587752 w 4672584"/>
                  <a:gd name="connsiteY3" fmla="*/ 263250 h 1772010"/>
                  <a:gd name="connsiteX4" fmla="*/ 3986784 w 4672584"/>
                  <a:gd name="connsiteY4" fmla="*/ 1708002 h 1772010"/>
                  <a:gd name="connsiteX5" fmla="*/ 4672584 w 4672584"/>
                  <a:gd name="connsiteY5" fmla="*/ 1772010 h 1772010"/>
                  <a:gd name="connsiteX0" fmla="*/ 0 w 4672584"/>
                  <a:gd name="connsiteY0" fmla="*/ 1726290 h 1772010"/>
                  <a:gd name="connsiteX1" fmla="*/ 649224 w 4672584"/>
                  <a:gd name="connsiteY1" fmla="*/ 1717146 h 1772010"/>
                  <a:gd name="connsiteX2" fmla="*/ 2121408 w 4672584"/>
                  <a:gd name="connsiteY2" fmla="*/ 135234 h 1772010"/>
                  <a:gd name="connsiteX3" fmla="*/ 2587752 w 4672584"/>
                  <a:gd name="connsiteY3" fmla="*/ 263250 h 1772010"/>
                  <a:gd name="connsiteX4" fmla="*/ 3986784 w 4672584"/>
                  <a:gd name="connsiteY4" fmla="*/ 1708002 h 1772010"/>
                  <a:gd name="connsiteX5" fmla="*/ 4672584 w 4672584"/>
                  <a:gd name="connsiteY5" fmla="*/ 1772010 h 1772010"/>
                  <a:gd name="connsiteX0" fmla="*/ 0 w 4672584"/>
                  <a:gd name="connsiteY0" fmla="*/ 1726290 h 1772010"/>
                  <a:gd name="connsiteX1" fmla="*/ 649224 w 4672584"/>
                  <a:gd name="connsiteY1" fmla="*/ 1717146 h 1772010"/>
                  <a:gd name="connsiteX2" fmla="*/ 2121408 w 4672584"/>
                  <a:gd name="connsiteY2" fmla="*/ 135234 h 1772010"/>
                  <a:gd name="connsiteX3" fmla="*/ 2587752 w 4672584"/>
                  <a:gd name="connsiteY3" fmla="*/ 263250 h 1772010"/>
                  <a:gd name="connsiteX4" fmla="*/ 3986784 w 4672584"/>
                  <a:gd name="connsiteY4" fmla="*/ 1708002 h 1772010"/>
                  <a:gd name="connsiteX5" fmla="*/ 4672584 w 4672584"/>
                  <a:gd name="connsiteY5" fmla="*/ 1772010 h 1772010"/>
                  <a:gd name="connsiteX0" fmla="*/ 0 w 4672584"/>
                  <a:gd name="connsiteY0" fmla="*/ 1726290 h 1772010"/>
                  <a:gd name="connsiteX1" fmla="*/ 649224 w 4672584"/>
                  <a:gd name="connsiteY1" fmla="*/ 1717146 h 1772010"/>
                  <a:gd name="connsiteX2" fmla="*/ 2121408 w 4672584"/>
                  <a:gd name="connsiteY2" fmla="*/ 135234 h 1772010"/>
                  <a:gd name="connsiteX3" fmla="*/ 2587752 w 4672584"/>
                  <a:gd name="connsiteY3" fmla="*/ 263250 h 1772010"/>
                  <a:gd name="connsiteX4" fmla="*/ 3986784 w 4672584"/>
                  <a:gd name="connsiteY4" fmla="*/ 1708002 h 1772010"/>
                  <a:gd name="connsiteX5" fmla="*/ 4672584 w 4672584"/>
                  <a:gd name="connsiteY5" fmla="*/ 1772010 h 1772010"/>
                  <a:gd name="connsiteX0" fmla="*/ 0 w 4636008"/>
                  <a:gd name="connsiteY0" fmla="*/ 1726290 h 1815698"/>
                  <a:gd name="connsiteX1" fmla="*/ 649224 w 4636008"/>
                  <a:gd name="connsiteY1" fmla="*/ 1717146 h 1815698"/>
                  <a:gd name="connsiteX2" fmla="*/ 2121408 w 4636008"/>
                  <a:gd name="connsiteY2" fmla="*/ 135234 h 1815698"/>
                  <a:gd name="connsiteX3" fmla="*/ 2587752 w 4636008"/>
                  <a:gd name="connsiteY3" fmla="*/ 263250 h 1815698"/>
                  <a:gd name="connsiteX4" fmla="*/ 3986784 w 4636008"/>
                  <a:gd name="connsiteY4" fmla="*/ 1708002 h 1815698"/>
                  <a:gd name="connsiteX5" fmla="*/ 4636008 w 4636008"/>
                  <a:gd name="connsiteY5" fmla="*/ 1726290 h 1815698"/>
                  <a:gd name="connsiteX0" fmla="*/ 0 w 4636008"/>
                  <a:gd name="connsiteY0" fmla="*/ 1726290 h 1726290"/>
                  <a:gd name="connsiteX1" fmla="*/ 649224 w 4636008"/>
                  <a:gd name="connsiteY1" fmla="*/ 1717146 h 1726290"/>
                  <a:gd name="connsiteX2" fmla="*/ 2121408 w 4636008"/>
                  <a:gd name="connsiteY2" fmla="*/ 135234 h 1726290"/>
                  <a:gd name="connsiteX3" fmla="*/ 2587752 w 4636008"/>
                  <a:gd name="connsiteY3" fmla="*/ 263250 h 1726290"/>
                  <a:gd name="connsiteX4" fmla="*/ 3986784 w 4636008"/>
                  <a:gd name="connsiteY4" fmla="*/ 1708002 h 1726290"/>
                  <a:gd name="connsiteX5" fmla="*/ 4636008 w 4636008"/>
                  <a:gd name="connsiteY5" fmla="*/ 1726290 h 1726290"/>
                  <a:gd name="connsiteX0" fmla="*/ 0 w 4636008"/>
                  <a:gd name="connsiteY0" fmla="*/ 1548857 h 1632880"/>
                  <a:gd name="connsiteX1" fmla="*/ 649224 w 4636008"/>
                  <a:gd name="connsiteY1" fmla="*/ 1539713 h 1632880"/>
                  <a:gd name="connsiteX2" fmla="*/ 1837944 w 4636008"/>
                  <a:gd name="connsiteY2" fmla="*/ 314417 h 1632880"/>
                  <a:gd name="connsiteX3" fmla="*/ 2587752 w 4636008"/>
                  <a:gd name="connsiteY3" fmla="*/ 85817 h 1632880"/>
                  <a:gd name="connsiteX4" fmla="*/ 3986784 w 4636008"/>
                  <a:gd name="connsiteY4" fmla="*/ 1530569 h 1632880"/>
                  <a:gd name="connsiteX5" fmla="*/ 4636008 w 4636008"/>
                  <a:gd name="connsiteY5" fmla="*/ 1548857 h 1632880"/>
                  <a:gd name="connsiteX0" fmla="*/ 0 w 4636008"/>
                  <a:gd name="connsiteY0" fmla="*/ 1387032 h 1471055"/>
                  <a:gd name="connsiteX1" fmla="*/ 649224 w 4636008"/>
                  <a:gd name="connsiteY1" fmla="*/ 1377888 h 1471055"/>
                  <a:gd name="connsiteX2" fmla="*/ 1837944 w 4636008"/>
                  <a:gd name="connsiteY2" fmla="*/ 152592 h 1471055"/>
                  <a:gd name="connsiteX3" fmla="*/ 2734056 w 4636008"/>
                  <a:gd name="connsiteY3" fmla="*/ 152592 h 1471055"/>
                  <a:gd name="connsiteX4" fmla="*/ 3986784 w 4636008"/>
                  <a:gd name="connsiteY4" fmla="*/ 1368744 h 1471055"/>
                  <a:gd name="connsiteX5" fmla="*/ 4636008 w 4636008"/>
                  <a:gd name="connsiteY5" fmla="*/ 1387032 h 1471055"/>
                  <a:gd name="connsiteX0" fmla="*/ 0 w 4636008"/>
                  <a:gd name="connsiteY0" fmla="*/ 1387032 h 1471055"/>
                  <a:gd name="connsiteX1" fmla="*/ 649224 w 4636008"/>
                  <a:gd name="connsiteY1" fmla="*/ 1377888 h 1471055"/>
                  <a:gd name="connsiteX2" fmla="*/ 1837944 w 4636008"/>
                  <a:gd name="connsiteY2" fmla="*/ 152592 h 1471055"/>
                  <a:gd name="connsiteX3" fmla="*/ 2734056 w 4636008"/>
                  <a:gd name="connsiteY3" fmla="*/ 152592 h 1471055"/>
                  <a:gd name="connsiteX4" fmla="*/ 3986784 w 4636008"/>
                  <a:gd name="connsiteY4" fmla="*/ 1368744 h 1471055"/>
                  <a:gd name="connsiteX5" fmla="*/ 4636008 w 4636008"/>
                  <a:gd name="connsiteY5" fmla="*/ 1387032 h 1471055"/>
                  <a:gd name="connsiteX0" fmla="*/ 0 w 4636008"/>
                  <a:gd name="connsiteY0" fmla="*/ 1387032 h 1387032"/>
                  <a:gd name="connsiteX1" fmla="*/ 649224 w 4636008"/>
                  <a:gd name="connsiteY1" fmla="*/ 1377888 h 1387032"/>
                  <a:gd name="connsiteX2" fmla="*/ 1837944 w 4636008"/>
                  <a:gd name="connsiteY2" fmla="*/ 152592 h 1387032"/>
                  <a:gd name="connsiteX3" fmla="*/ 2734056 w 4636008"/>
                  <a:gd name="connsiteY3" fmla="*/ 152592 h 1387032"/>
                  <a:gd name="connsiteX4" fmla="*/ 3986784 w 4636008"/>
                  <a:gd name="connsiteY4" fmla="*/ 1368744 h 1387032"/>
                  <a:gd name="connsiteX5" fmla="*/ 4636008 w 4636008"/>
                  <a:gd name="connsiteY5" fmla="*/ 1387032 h 13870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636008" h="1387032">
                    <a:moveTo>
                      <a:pt x="0" y="1387032"/>
                    </a:moveTo>
                    <a:lnTo>
                      <a:pt x="649224" y="1377888"/>
                    </a:lnTo>
                    <a:cubicBezTo>
                      <a:pt x="1046988" y="1373316"/>
                      <a:pt x="1490472" y="356808"/>
                      <a:pt x="1837944" y="152592"/>
                    </a:cubicBezTo>
                    <a:cubicBezTo>
                      <a:pt x="2185416" y="-51624"/>
                      <a:pt x="2375916" y="-50100"/>
                      <a:pt x="2734056" y="152592"/>
                    </a:cubicBezTo>
                    <a:cubicBezTo>
                      <a:pt x="3092196" y="355284"/>
                      <a:pt x="3587496" y="1345884"/>
                      <a:pt x="3986784" y="1368744"/>
                    </a:cubicBezTo>
                    <a:cubicBezTo>
                      <a:pt x="4386072" y="1391604"/>
                      <a:pt x="4457700" y="1362648"/>
                      <a:pt x="4636008" y="1387032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 w="381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9930384" y="3706602"/>
                <a:ext cx="1655064" cy="1461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6904402" y="3771371"/>
                <a:ext cx="1655064" cy="146168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2" name="Straight Connector 41"/>
            <p:cNvCxnSpPr/>
            <p:nvPr/>
          </p:nvCxnSpPr>
          <p:spPr>
            <a:xfrm>
              <a:off x="6876288" y="2231136"/>
              <a:ext cx="500176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Freeform 36"/>
            <p:cNvSpPr/>
            <p:nvPr/>
          </p:nvSpPr>
          <p:spPr>
            <a:xfrm>
              <a:off x="6949440" y="816674"/>
              <a:ext cx="4636008" cy="1387032"/>
            </a:xfrm>
            <a:custGeom>
              <a:avLst/>
              <a:gdLst>
                <a:gd name="connsiteX0" fmla="*/ 0 w 4798442"/>
                <a:gd name="connsiteY0" fmla="*/ 1724960 h 1857228"/>
                <a:gd name="connsiteX1" fmla="*/ 1261872 w 4798442"/>
                <a:gd name="connsiteY1" fmla="*/ 1697528 h 1857228"/>
                <a:gd name="connsiteX2" fmla="*/ 2121408 w 4798442"/>
                <a:gd name="connsiteY2" fmla="*/ 133904 h 1857228"/>
                <a:gd name="connsiteX3" fmla="*/ 2587752 w 4798442"/>
                <a:gd name="connsiteY3" fmla="*/ 261920 h 1857228"/>
                <a:gd name="connsiteX4" fmla="*/ 3291840 w 4798442"/>
                <a:gd name="connsiteY4" fmla="*/ 1706672 h 1857228"/>
                <a:gd name="connsiteX5" fmla="*/ 4663440 w 4798442"/>
                <a:gd name="connsiteY5" fmla="*/ 1807256 h 1857228"/>
                <a:gd name="connsiteX6" fmla="*/ 4672584 w 4798442"/>
                <a:gd name="connsiteY6" fmla="*/ 1834688 h 1857228"/>
                <a:gd name="connsiteX0" fmla="*/ 0 w 4798442"/>
                <a:gd name="connsiteY0" fmla="*/ 1724960 h 1854624"/>
                <a:gd name="connsiteX1" fmla="*/ 1261872 w 4798442"/>
                <a:gd name="connsiteY1" fmla="*/ 1697528 h 1854624"/>
                <a:gd name="connsiteX2" fmla="*/ 2121408 w 4798442"/>
                <a:gd name="connsiteY2" fmla="*/ 133904 h 1854624"/>
                <a:gd name="connsiteX3" fmla="*/ 2587752 w 4798442"/>
                <a:gd name="connsiteY3" fmla="*/ 261920 h 1854624"/>
                <a:gd name="connsiteX4" fmla="*/ 3291840 w 4798442"/>
                <a:gd name="connsiteY4" fmla="*/ 1706672 h 1854624"/>
                <a:gd name="connsiteX5" fmla="*/ 4663440 w 4798442"/>
                <a:gd name="connsiteY5" fmla="*/ 1807256 h 1854624"/>
                <a:gd name="connsiteX6" fmla="*/ 4672584 w 4798442"/>
                <a:gd name="connsiteY6" fmla="*/ 1834688 h 1854624"/>
                <a:gd name="connsiteX0" fmla="*/ 0 w 4798442"/>
                <a:gd name="connsiteY0" fmla="*/ 1724960 h 1854624"/>
                <a:gd name="connsiteX1" fmla="*/ 1261872 w 4798442"/>
                <a:gd name="connsiteY1" fmla="*/ 1697528 h 1854624"/>
                <a:gd name="connsiteX2" fmla="*/ 2121408 w 4798442"/>
                <a:gd name="connsiteY2" fmla="*/ 133904 h 1854624"/>
                <a:gd name="connsiteX3" fmla="*/ 2587752 w 4798442"/>
                <a:gd name="connsiteY3" fmla="*/ 261920 h 1854624"/>
                <a:gd name="connsiteX4" fmla="*/ 3291840 w 4798442"/>
                <a:gd name="connsiteY4" fmla="*/ 1706672 h 1854624"/>
                <a:gd name="connsiteX5" fmla="*/ 4663440 w 4798442"/>
                <a:gd name="connsiteY5" fmla="*/ 1807256 h 1854624"/>
                <a:gd name="connsiteX6" fmla="*/ 4672584 w 4798442"/>
                <a:gd name="connsiteY6" fmla="*/ 1834688 h 1854624"/>
                <a:gd name="connsiteX0" fmla="*/ 0 w 4798442"/>
                <a:gd name="connsiteY0" fmla="*/ 1724960 h 1834688"/>
                <a:gd name="connsiteX1" fmla="*/ 1261872 w 4798442"/>
                <a:gd name="connsiteY1" fmla="*/ 1697528 h 1834688"/>
                <a:gd name="connsiteX2" fmla="*/ 2121408 w 4798442"/>
                <a:gd name="connsiteY2" fmla="*/ 133904 h 1834688"/>
                <a:gd name="connsiteX3" fmla="*/ 2587752 w 4798442"/>
                <a:gd name="connsiteY3" fmla="*/ 261920 h 1834688"/>
                <a:gd name="connsiteX4" fmla="*/ 3291840 w 4798442"/>
                <a:gd name="connsiteY4" fmla="*/ 1706672 h 1834688"/>
                <a:gd name="connsiteX5" fmla="*/ 4663440 w 4798442"/>
                <a:gd name="connsiteY5" fmla="*/ 1807256 h 1834688"/>
                <a:gd name="connsiteX6" fmla="*/ 4672584 w 4798442"/>
                <a:gd name="connsiteY6" fmla="*/ 1834688 h 1834688"/>
                <a:gd name="connsiteX0" fmla="*/ 0 w 4673699"/>
                <a:gd name="connsiteY0" fmla="*/ 1724960 h 1852976"/>
                <a:gd name="connsiteX1" fmla="*/ 1261872 w 4673699"/>
                <a:gd name="connsiteY1" fmla="*/ 1697528 h 1852976"/>
                <a:gd name="connsiteX2" fmla="*/ 2121408 w 4673699"/>
                <a:gd name="connsiteY2" fmla="*/ 133904 h 1852976"/>
                <a:gd name="connsiteX3" fmla="*/ 2587752 w 4673699"/>
                <a:gd name="connsiteY3" fmla="*/ 261920 h 1852976"/>
                <a:gd name="connsiteX4" fmla="*/ 3291840 w 4673699"/>
                <a:gd name="connsiteY4" fmla="*/ 1706672 h 1852976"/>
                <a:gd name="connsiteX5" fmla="*/ 4663440 w 4673699"/>
                <a:gd name="connsiteY5" fmla="*/ 1807256 h 1852976"/>
                <a:gd name="connsiteX6" fmla="*/ 3922776 w 4673699"/>
                <a:gd name="connsiteY6" fmla="*/ 1852976 h 1852976"/>
                <a:gd name="connsiteX0" fmla="*/ 0 w 4673699"/>
                <a:gd name="connsiteY0" fmla="*/ 1724960 h 1852976"/>
                <a:gd name="connsiteX1" fmla="*/ 1261872 w 4673699"/>
                <a:gd name="connsiteY1" fmla="*/ 1697528 h 1852976"/>
                <a:gd name="connsiteX2" fmla="*/ 2121408 w 4673699"/>
                <a:gd name="connsiteY2" fmla="*/ 133904 h 1852976"/>
                <a:gd name="connsiteX3" fmla="*/ 2587752 w 4673699"/>
                <a:gd name="connsiteY3" fmla="*/ 261920 h 1852976"/>
                <a:gd name="connsiteX4" fmla="*/ 3291840 w 4673699"/>
                <a:gd name="connsiteY4" fmla="*/ 1706672 h 1852976"/>
                <a:gd name="connsiteX5" fmla="*/ 4663440 w 4673699"/>
                <a:gd name="connsiteY5" fmla="*/ 1715816 h 1852976"/>
                <a:gd name="connsiteX6" fmla="*/ 3922776 w 4673699"/>
                <a:gd name="connsiteY6" fmla="*/ 1852976 h 1852976"/>
                <a:gd name="connsiteX0" fmla="*/ 0 w 4682728"/>
                <a:gd name="connsiteY0" fmla="*/ 1724960 h 1852976"/>
                <a:gd name="connsiteX1" fmla="*/ 1261872 w 4682728"/>
                <a:gd name="connsiteY1" fmla="*/ 1697528 h 1852976"/>
                <a:gd name="connsiteX2" fmla="*/ 2121408 w 4682728"/>
                <a:gd name="connsiteY2" fmla="*/ 133904 h 1852976"/>
                <a:gd name="connsiteX3" fmla="*/ 2587752 w 4682728"/>
                <a:gd name="connsiteY3" fmla="*/ 261920 h 1852976"/>
                <a:gd name="connsiteX4" fmla="*/ 3291840 w 4682728"/>
                <a:gd name="connsiteY4" fmla="*/ 1706672 h 1852976"/>
                <a:gd name="connsiteX5" fmla="*/ 4672584 w 4682728"/>
                <a:gd name="connsiteY5" fmla="*/ 1770680 h 1852976"/>
                <a:gd name="connsiteX6" fmla="*/ 3922776 w 4682728"/>
                <a:gd name="connsiteY6" fmla="*/ 1852976 h 1852976"/>
                <a:gd name="connsiteX0" fmla="*/ 0 w 4672584"/>
                <a:gd name="connsiteY0" fmla="*/ 1724960 h 1831020"/>
                <a:gd name="connsiteX1" fmla="*/ 1261872 w 4672584"/>
                <a:gd name="connsiteY1" fmla="*/ 1697528 h 1831020"/>
                <a:gd name="connsiteX2" fmla="*/ 2121408 w 4672584"/>
                <a:gd name="connsiteY2" fmla="*/ 133904 h 1831020"/>
                <a:gd name="connsiteX3" fmla="*/ 2587752 w 4672584"/>
                <a:gd name="connsiteY3" fmla="*/ 261920 h 1831020"/>
                <a:gd name="connsiteX4" fmla="*/ 3291840 w 4672584"/>
                <a:gd name="connsiteY4" fmla="*/ 1706672 h 1831020"/>
                <a:gd name="connsiteX5" fmla="*/ 4672584 w 4672584"/>
                <a:gd name="connsiteY5" fmla="*/ 1770680 h 1831020"/>
                <a:gd name="connsiteX0" fmla="*/ 0 w 4672584"/>
                <a:gd name="connsiteY0" fmla="*/ 1724960 h 1831020"/>
                <a:gd name="connsiteX1" fmla="*/ 1261872 w 4672584"/>
                <a:gd name="connsiteY1" fmla="*/ 1697528 h 1831020"/>
                <a:gd name="connsiteX2" fmla="*/ 2121408 w 4672584"/>
                <a:gd name="connsiteY2" fmla="*/ 133904 h 1831020"/>
                <a:gd name="connsiteX3" fmla="*/ 2587752 w 4672584"/>
                <a:gd name="connsiteY3" fmla="*/ 261920 h 1831020"/>
                <a:gd name="connsiteX4" fmla="*/ 3291840 w 4672584"/>
                <a:gd name="connsiteY4" fmla="*/ 1706672 h 1831020"/>
                <a:gd name="connsiteX5" fmla="*/ 4672584 w 4672584"/>
                <a:gd name="connsiteY5" fmla="*/ 1770680 h 1831020"/>
                <a:gd name="connsiteX0" fmla="*/ 0 w 4672584"/>
                <a:gd name="connsiteY0" fmla="*/ 1724960 h 1770680"/>
                <a:gd name="connsiteX1" fmla="*/ 1261872 w 4672584"/>
                <a:gd name="connsiteY1" fmla="*/ 1697528 h 1770680"/>
                <a:gd name="connsiteX2" fmla="*/ 2121408 w 4672584"/>
                <a:gd name="connsiteY2" fmla="*/ 133904 h 1770680"/>
                <a:gd name="connsiteX3" fmla="*/ 2587752 w 4672584"/>
                <a:gd name="connsiteY3" fmla="*/ 261920 h 1770680"/>
                <a:gd name="connsiteX4" fmla="*/ 3291840 w 4672584"/>
                <a:gd name="connsiteY4" fmla="*/ 1706672 h 1770680"/>
                <a:gd name="connsiteX5" fmla="*/ 4672584 w 4672584"/>
                <a:gd name="connsiteY5" fmla="*/ 1770680 h 1770680"/>
                <a:gd name="connsiteX0" fmla="*/ 0 w 4672584"/>
                <a:gd name="connsiteY0" fmla="*/ 1724960 h 1770680"/>
                <a:gd name="connsiteX1" fmla="*/ 1261872 w 4672584"/>
                <a:gd name="connsiteY1" fmla="*/ 1697528 h 1770680"/>
                <a:gd name="connsiteX2" fmla="*/ 2121408 w 4672584"/>
                <a:gd name="connsiteY2" fmla="*/ 133904 h 1770680"/>
                <a:gd name="connsiteX3" fmla="*/ 2587752 w 4672584"/>
                <a:gd name="connsiteY3" fmla="*/ 261920 h 1770680"/>
                <a:gd name="connsiteX4" fmla="*/ 3986784 w 4672584"/>
                <a:gd name="connsiteY4" fmla="*/ 1706672 h 1770680"/>
                <a:gd name="connsiteX5" fmla="*/ 4672584 w 4672584"/>
                <a:gd name="connsiteY5" fmla="*/ 1770680 h 1770680"/>
                <a:gd name="connsiteX0" fmla="*/ 0 w 4672584"/>
                <a:gd name="connsiteY0" fmla="*/ 1723633 h 1769353"/>
                <a:gd name="connsiteX1" fmla="*/ 502920 w 4672584"/>
                <a:gd name="connsiteY1" fmla="*/ 1677913 h 1769353"/>
                <a:gd name="connsiteX2" fmla="*/ 2121408 w 4672584"/>
                <a:gd name="connsiteY2" fmla="*/ 132577 h 1769353"/>
                <a:gd name="connsiteX3" fmla="*/ 2587752 w 4672584"/>
                <a:gd name="connsiteY3" fmla="*/ 260593 h 1769353"/>
                <a:gd name="connsiteX4" fmla="*/ 3986784 w 4672584"/>
                <a:gd name="connsiteY4" fmla="*/ 1705345 h 1769353"/>
                <a:gd name="connsiteX5" fmla="*/ 4672584 w 4672584"/>
                <a:gd name="connsiteY5" fmla="*/ 1769353 h 1769353"/>
                <a:gd name="connsiteX0" fmla="*/ 0 w 4672584"/>
                <a:gd name="connsiteY0" fmla="*/ 1726953 h 1772673"/>
                <a:gd name="connsiteX1" fmla="*/ 640080 w 4672584"/>
                <a:gd name="connsiteY1" fmla="*/ 1726953 h 1772673"/>
                <a:gd name="connsiteX2" fmla="*/ 2121408 w 4672584"/>
                <a:gd name="connsiteY2" fmla="*/ 135897 h 1772673"/>
                <a:gd name="connsiteX3" fmla="*/ 2587752 w 4672584"/>
                <a:gd name="connsiteY3" fmla="*/ 263913 h 1772673"/>
                <a:gd name="connsiteX4" fmla="*/ 3986784 w 4672584"/>
                <a:gd name="connsiteY4" fmla="*/ 1708665 h 1772673"/>
                <a:gd name="connsiteX5" fmla="*/ 4672584 w 4672584"/>
                <a:gd name="connsiteY5" fmla="*/ 1772673 h 1772673"/>
                <a:gd name="connsiteX0" fmla="*/ 0 w 4672584"/>
                <a:gd name="connsiteY0" fmla="*/ 1726953 h 1772673"/>
                <a:gd name="connsiteX1" fmla="*/ 640080 w 4672584"/>
                <a:gd name="connsiteY1" fmla="*/ 1726953 h 1772673"/>
                <a:gd name="connsiteX2" fmla="*/ 2121408 w 4672584"/>
                <a:gd name="connsiteY2" fmla="*/ 135897 h 1772673"/>
                <a:gd name="connsiteX3" fmla="*/ 2587752 w 4672584"/>
                <a:gd name="connsiteY3" fmla="*/ 263913 h 1772673"/>
                <a:gd name="connsiteX4" fmla="*/ 3986784 w 4672584"/>
                <a:gd name="connsiteY4" fmla="*/ 1708665 h 1772673"/>
                <a:gd name="connsiteX5" fmla="*/ 4672584 w 4672584"/>
                <a:gd name="connsiteY5" fmla="*/ 1772673 h 1772673"/>
                <a:gd name="connsiteX0" fmla="*/ 0 w 4672584"/>
                <a:gd name="connsiteY0" fmla="*/ 1726290 h 1772010"/>
                <a:gd name="connsiteX1" fmla="*/ 649224 w 4672584"/>
                <a:gd name="connsiteY1" fmla="*/ 1717146 h 1772010"/>
                <a:gd name="connsiteX2" fmla="*/ 2121408 w 4672584"/>
                <a:gd name="connsiteY2" fmla="*/ 135234 h 1772010"/>
                <a:gd name="connsiteX3" fmla="*/ 2587752 w 4672584"/>
                <a:gd name="connsiteY3" fmla="*/ 263250 h 1772010"/>
                <a:gd name="connsiteX4" fmla="*/ 3986784 w 4672584"/>
                <a:gd name="connsiteY4" fmla="*/ 1708002 h 1772010"/>
                <a:gd name="connsiteX5" fmla="*/ 4672584 w 4672584"/>
                <a:gd name="connsiteY5" fmla="*/ 1772010 h 1772010"/>
                <a:gd name="connsiteX0" fmla="*/ 0 w 4672584"/>
                <a:gd name="connsiteY0" fmla="*/ 1726290 h 1772010"/>
                <a:gd name="connsiteX1" fmla="*/ 649224 w 4672584"/>
                <a:gd name="connsiteY1" fmla="*/ 1717146 h 1772010"/>
                <a:gd name="connsiteX2" fmla="*/ 2121408 w 4672584"/>
                <a:gd name="connsiteY2" fmla="*/ 135234 h 1772010"/>
                <a:gd name="connsiteX3" fmla="*/ 2587752 w 4672584"/>
                <a:gd name="connsiteY3" fmla="*/ 263250 h 1772010"/>
                <a:gd name="connsiteX4" fmla="*/ 3986784 w 4672584"/>
                <a:gd name="connsiteY4" fmla="*/ 1708002 h 1772010"/>
                <a:gd name="connsiteX5" fmla="*/ 4672584 w 4672584"/>
                <a:gd name="connsiteY5" fmla="*/ 1772010 h 1772010"/>
                <a:gd name="connsiteX0" fmla="*/ 0 w 4672584"/>
                <a:gd name="connsiteY0" fmla="*/ 1726290 h 1772010"/>
                <a:gd name="connsiteX1" fmla="*/ 649224 w 4672584"/>
                <a:gd name="connsiteY1" fmla="*/ 1717146 h 1772010"/>
                <a:gd name="connsiteX2" fmla="*/ 2121408 w 4672584"/>
                <a:gd name="connsiteY2" fmla="*/ 135234 h 1772010"/>
                <a:gd name="connsiteX3" fmla="*/ 2587752 w 4672584"/>
                <a:gd name="connsiteY3" fmla="*/ 263250 h 1772010"/>
                <a:gd name="connsiteX4" fmla="*/ 3986784 w 4672584"/>
                <a:gd name="connsiteY4" fmla="*/ 1708002 h 1772010"/>
                <a:gd name="connsiteX5" fmla="*/ 4672584 w 4672584"/>
                <a:gd name="connsiteY5" fmla="*/ 1772010 h 1772010"/>
                <a:gd name="connsiteX0" fmla="*/ 0 w 4672584"/>
                <a:gd name="connsiteY0" fmla="*/ 1726290 h 1772010"/>
                <a:gd name="connsiteX1" fmla="*/ 649224 w 4672584"/>
                <a:gd name="connsiteY1" fmla="*/ 1717146 h 1772010"/>
                <a:gd name="connsiteX2" fmla="*/ 2121408 w 4672584"/>
                <a:gd name="connsiteY2" fmla="*/ 135234 h 1772010"/>
                <a:gd name="connsiteX3" fmla="*/ 2587752 w 4672584"/>
                <a:gd name="connsiteY3" fmla="*/ 263250 h 1772010"/>
                <a:gd name="connsiteX4" fmla="*/ 3986784 w 4672584"/>
                <a:gd name="connsiteY4" fmla="*/ 1708002 h 1772010"/>
                <a:gd name="connsiteX5" fmla="*/ 4672584 w 4672584"/>
                <a:gd name="connsiteY5" fmla="*/ 1772010 h 1772010"/>
                <a:gd name="connsiteX0" fmla="*/ 0 w 4636008"/>
                <a:gd name="connsiteY0" fmla="*/ 1726290 h 1815698"/>
                <a:gd name="connsiteX1" fmla="*/ 649224 w 4636008"/>
                <a:gd name="connsiteY1" fmla="*/ 1717146 h 1815698"/>
                <a:gd name="connsiteX2" fmla="*/ 2121408 w 4636008"/>
                <a:gd name="connsiteY2" fmla="*/ 135234 h 1815698"/>
                <a:gd name="connsiteX3" fmla="*/ 2587752 w 4636008"/>
                <a:gd name="connsiteY3" fmla="*/ 263250 h 1815698"/>
                <a:gd name="connsiteX4" fmla="*/ 3986784 w 4636008"/>
                <a:gd name="connsiteY4" fmla="*/ 1708002 h 1815698"/>
                <a:gd name="connsiteX5" fmla="*/ 4636008 w 4636008"/>
                <a:gd name="connsiteY5" fmla="*/ 1726290 h 1815698"/>
                <a:gd name="connsiteX0" fmla="*/ 0 w 4636008"/>
                <a:gd name="connsiteY0" fmla="*/ 1726290 h 1726290"/>
                <a:gd name="connsiteX1" fmla="*/ 649224 w 4636008"/>
                <a:gd name="connsiteY1" fmla="*/ 1717146 h 1726290"/>
                <a:gd name="connsiteX2" fmla="*/ 2121408 w 4636008"/>
                <a:gd name="connsiteY2" fmla="*/ 135234 h 1726290"/>
                <a:gd name="connsiteX3" fmla="*/ 2587752 w 4636008"/>
                <a:gd name="connsiteY3" fmla="*/ 263250 h 1726290"/>
                <a:gd name="connsiteX4" fmla="*/ 3986784 w 4636008"/>
                <a:gd name="connsiteY4" fmla="*/ 1708002 h 1726290"/>
                <a:gd name="connsiteX5" fmla="*/ 4636008 w 4636008"/>
                <a:gd name="connsiteY5" fmla="*/ 1726290 h 1726290"/>
                <a:gd name="connsiteX0" fmla="*/ 0 w 4636008"/>
                <a:gd name="connsiteY0" fmla="*/ 1548857 h 1632880"/>
                <a:gd name="connsiteX1" fmla="*/ 649224 w 4636008"/>
                <a:gd name="connsiteY1" fmla="*/ 1539713 h 1632880"/>
                <a:gd name="connsiteX2" fmla="*/ 1837944 w 4636008"/>
                <a:gd name="connsiteY2" fmla="*/ 314417 h 1632880"/>
                <a:gd name="connsiteX3" fmla="*/ 2587752 w 4636008"/>
                <a:gd name="connsiteY3" fmla="*/ 85817 h 1632880"/>
                <a:gd name="connsiteX4" fmla="*/ 3986784 w 4636008"/>
                <a:gd name="connsiteY4" fmla="*/ 1530569 h 1632880"/>
                <a:gd name="connsiteX5" fmla="*/ 4636008 w 4636008"/>
                <a:gd name="connsiteY5" fmla="*/ 1548857 h 1632880"/>
                <a:gd name="connsiteX0" fmla="*/ 0 w 4636008"/>
                <a:gd name="connsiteY0" fmla="*/ 1387032 h 1471055"/>
                <a:gd name="connsiteX1" fmla="*/ 649224 w 4636008"/>
                <a:gd name="connsiteY1" fmla="*/ 1377888 h 1471055"/>
                <a:gd name="connsiteX2" fmla="*/ 1837944 w 4636008"/>
                <a:gd name="connsiteY2" fmla="*/ 152592 h 1471055"/>
                <a:gd name="connsiteX3" fmla="*/ 2734056 w 4636008"/>
                <a:gd name="connsiteY3" fmla="*/ 152592 h 1471055"/>
                <a:gd name="connsiteX4" fmla="*/ 3986784 w 4636008"/>
                <a:gd name="connsiteY4" fmla="*/ 1368744 h 1471055"/>
                <a:gd name="connsiteX5" fmla="*/ 4636008 w 4636008"/>
                <a:gd name="connsiteY5" fmla="*/ 1387032 h 1471055"/>
                <a:gd name="connsiteX0" fmla="*/ 0 w 4636008"/>
                <a:gd name="connsiteY0" fmla="*/ 1387032 h 1471055"/>
                <a:gd name="connsiteX1" fmla="*/ 649224 w 4636008"/>
                <a:gd name="connsiteY1" fmla="*/ 1377888 h 1471055"/>
                <a:gd name="connsiteX2" fmla="*/ 1837944 w 4636008"/>
                <a:gd name="connsiteY2" fmla="*/ 152592 h 1471055"/>
                <a:gd name="connsiteX3" fmla="*/ 2734056 w 4636008"/>
                <a:gd name="connsiteY3" fmla="*/ 152592 h 1471055"/>
                <a:gd name="connsiteX4" fmla="*/ 3986784 w 4636008"/>
                <a:gd name="connsiteY4" fmla="*/ 1368744 h 1471055"/>
                <a:gd name="connsiteX5" fmla="*/ 4636008 w 4636008"/>
                <a:gd name="connsiteY5" fmla="*/ 1387032 h 1471055"/>
                <a:gd name="connsiteX0" fmla="*/ 0 w 4636008"/>
                <a:gd name="connsiteY0" fmla="*/ 1387032 h 1387032"/>
                <a:gd name="connsiteX1" fmla="*/ 649224 w 4636008"/>
                <a:gd name="connsiteY1" fmla="*/ 1377888 h 1387032"/>
                <a:gd name="connsiteX2" fmla="*/ 1837944 w 4636008"/>
                <a:gd name="connsiteY2" fmla="*/ 152592 h 1387032"/>
                <a:gd name="connsiteX3" fmla="*/ 2734056 w 4636008"/>
                <a:gd name="connsiteY3" fmla="*/ 152592 h 1387032"/>
                <a:gd name="connsiteX4" fmla="*/ 3986784 w 4636008"/>
                <a:gd name="connsiteY4" fmla="*/ 1368744 h 1387032"/>
                <a:gd name="connsiteX5" fmla="*/ 4636008 w 4636008"/>
                <a:gd name="connsiteY5" fmla="*/ 1387032 h 138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6008" h="1387032">
                  <a:moveTo>
                    <a:pt x="0" y="1387032"/>
                  </a:moveTo>
                  <a:lnTo>
                    <a:pt x="649224" y="1377888"/>
                  </a:lnTo>
                  <a:cubicBezTo>
                    <a:pt x="1046988" y="1373316"/>
                    <a:pt x="1490472" y="356808"/>
                    <a:pt x="1837944" y="152592"/>
                  </a:cubicBezTo>
                  <a:cubicBezTo>
                    <a:pt x="2185416" y="-51624"/>
                    <a:pt x="2375916" y="-50100"/>
                    <a:pt x="2734056" y="152592"/>
                  </a:cubicBezTo>
                  <a:cubicBezTo>
                    <a:pt x="3092196" y="355284"/>
                    <a:pt x="3587496" y="1345884"/>
                    <a:pt x="3986784" y="1368744"/>
                  </a:cubicBezTo>
                  <a:cubicBezTo>
                    <a:pt x="4386072" y="1391604"/>
                    <a:pt x="4457700" y="1362648"/>
                    <a:pt x="4636008" y="1387032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Connector 43"/>
            <p:cNvCxnSpPr/>
            <p:nvPr/>
          </p:nvCxnSpPr>
          <p:spPr>
            <a:xfrm flipV="1">
              <a:off x="9189720" y="818206"/>
              <a:ext cx="0" cy="1957947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9281949" y="1504290"/>
                  <a:ext cx="528093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60" name="TextBox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949" y="1504290"/>
                  <a:ext cx="528093" cy="58477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6" name="Straight Connector 45"/>
            <p:cNvCxnSpPr/>
            <p:nvPr/>
          </p:nvCxnSpPr>
          <p:spPr>
            <a:xfrm>
              <a:off x="8531352" y="1523219"/>
              <a:ext cx="1338072" cy="0"/>
            </a:xfrm>
            <a:prstGeom prst="line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358654" y="4406426"/>
                <a:ext cx="3952492" cy="915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0" dirty="0">
                    <a:ea typeface="Cambria Math" panose="02040503050406030204" pitchFamily="18" charset="0"/>
                  </a:rPr>
                  <a:t>Outlier if: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654" y="4406426"/>
                <a:ext cx="3952492" cy="915956"/>
              </a:xfrm>
              <a:prstGeom prst="rect">
                <a:avLst/>
              </a:prstGeom>
              <a:blipFill>
                <a:blip r:embed="rId7"/>
                <a:stretch>
                  <a:fillRect l="-5393" t="-3333" b="-1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Straight Connector 50"/>
          <p:cNvCxnSpPr/>
          <p:nvPr/>
        </p:nvCxnSpPr>
        <p:spPr>
          <a:xfrm flipH="1" flipV="1">
            <a:off x="9737579" y="2386795"/>
            <a:ext cx="20622" cy="1623912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9483535" y="3839730"/>
                <a:ext cx="508088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3535" y="3839730"/>
                <a:ext cx="508088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>
            <a:off x="8657548" y="1072424"/>
            <a:ext cx="1334075" cy="2173052"/>
          </a:xfrm>
          <a:prstGeom prst="rect">
            <a:avLst/>
          </a:prstGeom>
          <a:solidFill>
            <a:srgbClr val="00BC4A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9989806" y="1067536"/>
            <a:ext cx="1917175" cy="217305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9826691" y="1704272"/>
            <a:ext cx="21584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Outlier</a:t>
            </a:r>
          </a:p>
        </p:txBody>
      </p:sp>
      <p:cxnSp>
        <p:nvCxnSpPr>
          <p:cNvPr id="56" name="Straight Connector 55"/>
          <p:cNvCxnSpPr/>
          <p:nvPr/>
        </p:nvCxnSpPr>
        <p:spPr>
          <a:xfrm>
            <a:off x="8657548" y="903693"/>
            <a:ext cx="1332258" cy="0"/>
          </a:xfrm>
          <a:prstGeom prst="line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8377418" y="3776695"/>
                <a:ext cx="560260" cy="7762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418" y="3776695"/>
                <a:ext cx="560260" cy="7762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9084573" y="762414"/>
                <a:ext cx="4782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4573" y="762414"/>
                <a:ext cx="478208" cy="58477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/>
              <p:cNvSpPr txBox="1"/>
              <p:nvPr/>
            </p:nvSpPr>
            <p:spPr>
              <a:xfrm>
                <a:off x="7540127" y="5498509"/>
                <a:ext cx="3642344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0" dirty="0">
                    <a:ea typeface="Cambria Math" panose="02040503050406030204" pitchFamily="18" charset="0"/>
                  </a:rPr>
                  <a:t>Typically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~0.75</m:t>
                    </m:r>
                  </m:oMath>
                </a14:m>
                <a:endParaRPr lang="en-US" sz="4000" dirty="0"/>
              </a:p>
            </p:txBody>
          </p:sp>
        </mc:Choice>
        <mc:Fallback xmlns="">
          <p:sp>
            <p:nvSpPr>
              <p:cNvPr id="59" name="TextBox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0127" y="5498509"/>
                <a:ext cx="3642344" cy="707886"/>
              </a:xfrm>
              <a:prstGeom prst="rect">
                <a:avLst/>
              </a:prstGeom>
              <a:blipFill>
                <a:blip r:embed="rId11"/>
                <a:stretch>
                  <a:fillRect l="-6030" t="-15517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3317552" y="4056396"/>
                <a:ext cx="283404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ea typeface="Cambria Math" panose="02040503050406030204" pitchFamily="18" charset="0"/>
                  </a:rPr>
                  <a:t>Data Average: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7552" y="4056396"/>
                <a:ext cx="2834046" cy="584775"/>
              </a:xfrm>
              <a:prstGeom prst="rect">
                <a:avLst/>
              </a:prstGeom>
              <a:blipFill>
                <a:blip r:embed="rId12"/>
                <a:stretch>
                  <a:fillRect l="-5376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211688" y="5191310"/>
                <a:ext cx="31468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ea typeface="Cambria Math" panose="02040503050406030204" pitchFamily="18" charset="0"/>
                  </a:rPr>
                  <a:t>Data Variance: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88" y="5191310"/>
                <a:ext cx="3146887" cy="584775"/>
              </a:xfrm>
              <a:prstGeom prst="rect">
                <a:avLst/>
              </a:prstGeom>
              <a:blipFill>
                <a:blip r:embed="rId13"/>
                <a:stretch>
                  <a:fillRect l="-5039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/>
              <p:cNvSpPr txBox="1"/>
              <p:nvPr/>
            </p:nvSpPr>
            <p:spPr>
              <a:xfrm>
                <a:off x="4499499" y="1574869"/>
                <a:ext cx="191494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dirty="0">
                    <a:ea typeface="Cambria Math" panose="02040503050406030204" pitchFamily="18" charset="0"/>
                  </a:rPr>
                  <a:t>New point</a:t>
                </a:r>
              </a:p>
              <a:p>
                <a:pPr algn="ctr"/>
                <a:r>
                  <a:rPr lang="en-US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2" name="TextBox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499" y="1574869"/>
                <a:ext cx="1914948" cy="1077218"/>
              </a:xfrm>
              <a:prstGeom prst="rect">
                <a:avLst/>
              </a:prstGeom>
              <a:blipFill>
                <a:blip r:embed="rId14"/>
                <a:stretch>
                  <a:fillRect l="-7325" t="-7345" r="-73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65" name="Oval 6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Oval 90"/>
          <p:cNvSpPr/>
          <p:nvPr/>
        </p:nvSpPr>
        <p:spPr>
          <a:xfrm>
            <a:off x="4226449" y="2344770"/>
            <a:ext cx="478041" cy="47279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Connector 92"/>
          <p:cNvCxnSpPr/>
          <p:nvPr/>
        </p:nvCxnSpPr>
        <p:spPr>
          <a:xfrm flipV="1">
            <a:off x="2003307" y="3172614"/>
            <a:ext cx="2408514" cy="1470472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/>
          <p:cNvGrpSpPr/>
          <p:nvPr/>
        </p:nvGrpSpPr>
        <p:grpSpPr>
          <a:xfrm>
            <a:off x="1646000" y="2219401"/>
            <a:ext cx="2774374" cy="1940872"/>
            <a:chOff x="5363509" y="4743718"/>
            <a:chExt cx="2192510" cy="1533817"/>
          </a:xfrm>
        </p:grpSpPr>
        <p:cxnSp>
          <p:nvCxnSpPr>
            <p:cNvPr id="95" name="Straight Arrow Connector 94"/>
            <p:cNvCxnSpPr/>
            <p:nvPr/>
          </p:nvCxnSpPr>
          <p:spPr>
            <a:xfrm flipH="1" flipV="1">
              <a:off x="7114032" y="4743718"/>
              <a:ext cx="402337" cy="322058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flipH="1">
              <a:off x="6459764" y="5072902"/>
              <a:ext cx="1056605" cy="12192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flipH="1">
              <a:off x="6108192" y="5081373"/>
              <a:ext cx="1408177" cy="4317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flipH="1">
              <a:off x="5363509" y="5092220"/>
              <a:ext cx="2192510" cy="118531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TextBox 98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3366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/>
          <p:nvPr/>
        </p:nvCxnSpPr>
        <p:spPr>
          <a:xfrm>
            <a:off x="3262649" y="3875679"/>
            <a:ext cx="15079" cy="46856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/>
              <p:cNvSpPr txBox="1"/>
              <p:nvPr/>
            </p:nvSpPr>
            <p:spPr>
              <a:xfrm>
                <a:off x="5200155" y="2898070"/>
                <a:ext cx="448239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ea typeface="Cambria Math" panose="02040503050406030204" pitchFamily="18" charset="0"/>
                  </a:rPr>
                  <a:t>Update Data Average: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0155" y="2898070"/>
                <a:ext cx="4482391" cy="584775"/>
              </a:xfrm>
              <a:prstGeom prst="rect">
                <a:avLst/>
              </a:prstGeom>
              <a:blipFill rotWithShape="0">
                <a:blip r:embed="rId2"/>
                <a:stretch>
                  <a:fillRect l="-3401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3405049" y="4463628"/>
                <a:ext cx="4465966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ea typeface="Cambria Math" panose="02040503050406030204" pitchFamily="18" charset="0"/>
                  </a:rPr>
                  <a:t>Update Data Variance: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dirty="0"/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5049" y="4463628"/>
                <a:ext cx="4465966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3552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grpSp>
        <p:nvGrpSpPr>
          <p:cNvPr id="64" name="Group 63"/>
          <p:cNvGrpSpPr/>
          <p:nvPr/>
        </p:nvGrpSpPr>
        <p:grpSpPr>
          <a:xfrm>
            <a:off x="549259" y="1716311"/>
            <a:ext cx="3820168" cy="2824137"/>
            <a:chOff x="987552" y="1630680"/>
            <a:chExt cx="2840736" cy="2100072"/>
          </a:xfrm>
        </p:grpSpPr>
        <p:sp>
          <p:nvSpPr>
            <p:cNvPr id="65" name="Oval 64"/>
            <p:cNvSpPr/>
            <p:nvPr/>
          </p:nvSpPr>
          <p:spPr>
            <a:xfrm>
              <a:off x="1938528" y="27797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090928" y="29321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2243328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975104" y="32308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1719072" y="308457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2353056" y="27919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2157984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2718816" y="233476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2718816" y="25908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505456" y="295656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2395728" y="25237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828544" y="286512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Oval 76"/>
            <p:cNvSpPr/>
            <p:nvPr/>
          </p:nvSpPr>
          <p:spPr>
            <a:xfrm>
              <a:off x="1609344" y="347850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462784" y="221894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3005328" y="2554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865120" y="19598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084576" y="23027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3236976" y="245516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1560576" y="2663952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1402080" y="3142488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3291840" y="185013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3425952" y="217322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3608832" y="1630680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1274064" y="3511296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987552" y="3194304"/>
              <a:ext cx="219456" cy="21945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Connector 92"/>
          <p:cNvCxnSpPr/>
          <p:nvPr/>
        </p:nvCxnSpPr>
        <p:spPr>
          <a:xfrm flipV="1">
            <a:off x="1959278" y="3136758"/>
            <a:ext cx="2511274" cy="1542191"/>
          </a:xfrm>
          <a:prstGeom prst="line">
            <a:avLst/>
          </a:prstGeom>
          <a:ln w="76200">
            <a:solidFill>
              <a:schemeClr val="accent1">
                <a:lumMod val="50000"/>
              </a:schemeClr>
            </a:solidFill>
            <a:headEnd type="diamond" w="lg" len="lg"/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692424" y="1186043"/>
            <a:ext cx="21854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2A6BA6"/>
                </a:solidFill>
              </a:rPr>
              <a:t>Previous </a:t>
            </a:r>
          </a:p>
          <a:p>
            <a:pPr algn="ctr"/>
            <a:r>
              <a:rPr lang="en-US" sz="4400" dirty="0">
                <a:solidFill>
                  <a:srgbClr val="2A6BA6"/>
                </a:solidFill>
              </a:rPr>
              <a:t>Data</a:t>
            </a:r>
          </a:p>
        </p:txBody>
      </p:sp>
      <p:sp>
        <p:nvSpPr>
          <p:cNvPr id="90" name="Oval 89"/>
          <p:cNvSpPr/>
          <p:nvPr/>
        </p:nvSpPr>
        <p:spPr>
          <a:xfrm>
            <a:off x="4337141" y="2454111"/>
            <a:ext cx="295120" cy="2951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86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7000" y="1014512"/>
            <a:ext cx="7333489" cy="4848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7855" y="2979990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Network Lag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4404" y="5863472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Jan 2015-May 2016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09569" y="834525"/>
            <a:ext cx="2767325" cy="1323439"/>
          </a:xfrm>
          <a:prstGeom prst="rect">
            <a:avLst/>
          </a:prstGeom>
          <a:solidFill>
            <a:srgbClr val="F1786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Building a pattern</a:t>
            </a:r>
          </a:p>
        </p:txBody>
      </p:sp>
      <p:cxnSp>
        <p:nvCxnSpPr>
          <p:cNvPr id="13" name="Curved Connector 6"/>
          <p:cNvCxnSpPr>
            <a:stCxn id="12" idx="2"/>
          </p:cNvCxnSpPr>
          <p:nvPr/>
        </p:nvCxnSpPr>
        <p:spPr>
          <a:xfrm rot="5400000">
            <a:off x="1724543" y="2775299"/>
            <a:ext cx="2286025" cy="105135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740" y="5016224"/>
            <a:ext cx="1716769" cy="707886"/>
          </a:xfrm>
          <a:prstGeom prst="rect">
            <a:avLst/>
          </a:prstGeom>
          <a:solidFill>
            <a:srgbClr val="F1786F"/>
          </a:solidFill>
          <a:ln>
            <a:solidFill>
              <a:schemeClr val="tx1"/>
            </a:solidFill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Normal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248" y="977645"/>
            <a:ext cx="1716769" cy="707886"/>
          </a:xfrm>
          <a:prstGeom prst="rect">
            <a:avLst/>
          </a:prstGeom>
          <a:solidFill>
            <a:srgbClr val="34CCD0"/>
          </a:solidFill>
          <a:ln>
            <a:solidFill>
              <a:schemeClr val="tx1"/>
            </a:solidFill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419383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17000" y="1014512"/>
            <a:ext cx="7333489" cy="48489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17855" y="2979990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Network Lag Time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44404" y="5863472"/>
            <a:ext cx="31464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Jan 2015-May 2016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76425" y="1115444"/>
            <a:ext cx="2767325" cy="1323439"/>
          </a:xfrm>
          <a:prstGeom prst="rect">
            <a:avLst/>
          </a:prstGeom>
          <a:solidFill>
            <a:srgbClr val="F1786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Normal for the client</a:t>
            </a:r>
          </a:p>
        </p:txBody>
      </p:sp>
      <p:cxnSp>
        <p:nvCxnSpPr>
          <p:cNvPr id="8" name="Curved Connector 6"/>
          <p:cNvCxnSpPr>
            <a:stCxn id="7" idx="2"/>
          </p:cNvCxnSpPr>
          <p:nvPr/>
        </p:nvCxnSpPr>
        <p:spPr>
          <a:xfrm rot="5400000">
            <a:off x="4240249" y="2864902"/>
            <a:ext cx="2745859" cy="1893820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343281" y="1396362"/>
            <a:ext cx="2767325" cy="1323439"/>
          </a:xfrm>
          <a:prstGeom prst="rect">
            <a:avLst/>
          </a:prstGeom>
          <a:solidFill>
            <a:srgbClr val="34CCD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Detected Outliers</a:t>
            </a:r>
          </a:p>
        </p:txBody>
      </p:sp>
      <p:cxnSp>
        <p:nvCxnSpPr>
          <p:cNvPr id="10" name="Curved Connector 9"/>
          <p:cNvCxnSpPr>
            <a:stCxn id="9" idx="2"/>
          </p:cNvCxnSpPr>
          <p:nvPr/>
        </p:nvCxnSpPr>
        <p:spPr>
          <a:xfrm rot="5400000">
            <a:off x="7209596" y="1926641"/>
            <a:ext cx="1724188" cy="3310508"/>
          </a:xfrm>
          <a:prstGeom prst="curved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764074" y="4411984"/>
            <a:ext cx="34279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Intelligent System – </a:t>
            </a:r>
          </a:p>
          <a:p>
            <a:r>
              <a:rPr lang="en-US" sz="2400" dirty="0"/>
              <a:t>Adjusts itself over time </a:t>
            </a:r>
          </a:p>
          <a:p>
            <a:r>
              <a:rPr lang="en-US" sz="2400" dirty="0"/>
              <a:t>based on the data pattern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009569" y="834525"/>
            <a:ext cx="2767325" cy="1323439"/>
          </a:xfrm>
          <a:prstGeom prst="rect">
            <a:avLst/>
          </a:prstGeom>
          <a:solidFill>
            <a:srgbClr val="F1786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Building a pattern</a:t>
            </a:r>
          </a:p>
        </p:txBody>
      </p:sp>
      <p:cxnSp>
        <p:nvCxnSpPr>
          <p:cNvPr id="13" name="Curved Connector 6"/>
          <p:cNvCxnSpPr>
            <a:stCxn id="12" idx="2"/>
          </p:cNvCxnSpPr>
          <p:nvPr/>
        </p:nvCxnSpPr>
        <p:spPr>
          <a:xfrm rot="5400000">
            <a:off x="1724543" y="2775299"/>
            <a:ext cx="2286025" cy="1051354"/>
          </a:xfrm>
          <a:prstGeom prst="curved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0" y="0"/>
            <a:ext cx="43708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Outlier Detection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3740" y="5016224"/>
            <a:ext cx="1716769" cy="707886"/>
          </a:xfrm>
          <a:prstGeom prst="rect">
            <a:avLst/>
          </a:prstGeom>
          <a:solidFill>
            <a:srgbClr val="F1786F"/>
          </a:solidFill>
          <a:ln>
            <a:solidFill>
              <a:schemeClr val="tx1"/>
            </a:solidFill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Normal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248" y="977645"/>
            <a:ext cx="1716769" cy="707886"/>
          </a:xfrm>
          <a:prstGeom prst="rect">
            <a:avLst/>
          </a:prstGeom>
          <a:solidFill>
            <a:srgbClr val="34CCD0"/>
          </a:solidFill>
          <a:ln>
            <a:solidFill>
              <a:schemeClr val="tx1"/>
            </a:solidFill>
          </a:ln>
        </p:spPr>
        <p:txBody>
          <a:bodyPr wrap="square" rIns="0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Outlier</a:t>
            </a:r>
          </a:p>
        </p:txBody>
      </p:sp>
    </p:spTree>
    <p:extLst>
      <p:ext uri="{BB962C8B-B14F-4D97-AF65-F5344CB8AC3E}">
        <p14:creationId xmlns:p14="http://schemas.microsoft.com/office/powerpoint/2010/main" val="18352370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Arrow 7"/>
          <p:cNvSpPr/>
          <p:nvPr/>
        </p:nvSpPr>
        <p:spPr>
          <a:xfrm>
            <a:off x="1239556" y="1727152"/>
            <a:ext cx="9711212" cy="3693148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12004" y="2335575"/>
            <a:ext cx="2402299" cy="2267073"/>
          </a:xfrm>
          <a:prstGeom prst="ellipse">
            <a:avLst/>
          </a:prstGeom>
          <a:gradFill flip="none" rotWithShape="1">
            <a:gsLst>
              <a:gs pos="0">
                <a:srgbClr val="88B9F4">
                  <a:shade val="30000"/>
                  <a:satMod val="115000"/>
                </a:srgbClr>
              </a:gs>
              <a:gs pos="50000">
                <a:srgbClr val="88B9F4">
                  <a:shade val="67500"/>
                  <a:satMod val="115000"/>
                </a:srgbClr>
              </a:gs>
              <a:gs pos="100000">
                <a:srgbClr val="88B9F4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wrap="none" tIns="274320" rtlCol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Device/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Data Source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222681" y="2335576"/>
            <a:ext cx="2221938" cy="2267073"/>
          </a:xfrm>
          <a:prstGeom prst="ellipse">
            <a:avLst/>
          </a:prstGeom>
          <a:gradFill flip="none" rotWithShape="1">
            <a:gsLst>
              <a:gs pos="0">
                <a:srgbClr val="88B9F4">
                  <a:shade val="30000"/>
                  <a:satMod val="115000"/>
                </a:srgbClr>
              </a:gs>
              <a:gs pos="50000">
                <a:srgbClr val="88B9F4">
                  <a:shade val="67500"/>
                  <a:satMod val="115000"/>
                </a:srgbClr>
              </a:gs>
              <a:gs pos="100000">
                <a:srgbClr val="88B9F4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wrap="none" tIns="274320" rtlCol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Data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Transport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52997" y="2335576"/>
            <a:ext cx="2854922" cy="2267073"/>
          </a:xfrm>
          <a:prstGeom prst="ellipse">
            <a:avLst/>
          </a:prstGeom>
          <a:gradFill flip="none" rotWithShape="1">
            <a:gsLst>
              <a:gs pos="0">
                <a:srgbClr val="88B9F4">
                  <a:shade val="30000"/>
                  <a:satMod val="115000"/>
                </a:srgbClr>
              </a:gs>
              <a:gs pos="50000">
                <a:srgbClr val="88B9F4">
                  <a:shade val="67500"/>
                  <a:satMod val="115000"/>
                </a:srgbClr>
              </a:gs>
              <a:gs pos="100000">
                <a:srgbClr val="88B9F4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wrap="none" tIns="274320" rtlCol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Device and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Event Processing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6298" y="2335576"/>
            <a:ext cx="2405649" cy="2267073"/>
          </a:xfrm>
          <a:prstGeom prst="ellipse">
            <a:avLst/>
          </a:prstGeom>
          <a:gradFill flip="none" rotWithShape="1">
            <a:gsLst>
              <a:gs pos="0">
                <a:srgbClr val="88B9F4">
                  <a:shade val="30000"/>
                  <a:satMod val="115000"/>
                </a:srgbClr>
              </a:gs>
              <a:gs pos="50000">
                <a:srgbClr val="88B9F4">
                  <a:shade val="67500"/>
                  <a:satMod val="115000"/>
                </a:srgbClr>
              </a:gs>
              <a:gs pos="100000">
                <a:srgbClr val="88B9F4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txBody>
          <a:bodyPr wrap="none" tIns="274320" rtlCol="0">
            <a:no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Results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Presentation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304" y="945004"/>
            <a:ext cx="3528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err="1"/>
              <a:t>IoT</a:t>
            </a:r>
            <a:r>
              <a:rPr lang="en-US" sz="4000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34573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/>
          <p:cNvSpPr/>
          <p:nvPr/>
        </p:nvSpPr>
        <p:spPr>
          <a:xfrm>
            <a:off x="-3305175" y="-651915"/>
            <a:ext cx="8528436" cy="8528436"/>
          </a:xfrm>
          <a:prstGeom prst="ellipse">
            <a:avLst/>
          </a:prstGeom>
          <a:gradFill>
            <a:gsLst>
              <a:gs pos="17000">
                <a:schemeClr val="accent1">
                  <a:lumMod val="5000"/>
                  <a:lumOff val="95000"/>
                  <a:alpha val="50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23" y="1455236"/>
            <a:ext cx="4344963" cy="3838307"/>
          </a:xfrm>
          <a:prstGeom prst="rect">
            <a:avLst/>
          </a:prstGeom>
        </p:spPr>
      </p:pic>
      <p:graphicFrame>
        <p:nvGraphicFramePr>
          <p:cNvPr id="57" name="Diagram 56"/>
          <p:cNvGraphicFramePr/>
          <p:nvPr>
            <p:extLst/>
          </p:nvPr>
        </p:nvGraphicFramePr>
        <p:xfrm>
          <a:off x="3939177" y="552450"/>
          <a:ext cx="8128000" cy="59192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7385688" y="6393833"/>
            <a:ext cx="300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Vodafone </a:t>
            </a:r>
            <a:r>
              <a:rPr lang="en-US" dirty="0" err="1"/>
              <a:t>IoT</a:t>
            </a:r>
            <a:r>
              <a:rPr lang="en-US" dirty="0"/>
              <a:t> Barometer 2016</a:t>
            </a:r>
          </a:p>
        </p:txBody>
      </p:sp>
      <p:pic>
        <p:nvPicPr>
          <p:cNvPr id="60" name="Picture 59"/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689" y="686192"/>
            <a:ext cx="993017" cy="977378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418" y="1633522"/>
            <a:ext cx="942768" cy="926924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112" y="2614039"/>
            <a:ext cx="880125" cy="84951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469" y="3540326"/>
            <a:ext cx="927953" cy="888964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4" y="4412002"/>
            <a:ext cx="894679" cy="98969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529" y="5390371"/>
            <a:ext cx="947208" cy="92391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923689" y="686192"/>
            <a:ext cx="8143488" cy="1874254"/>
          </a:xfrm>
          <a:prstGeom prst="rect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0" y="21464"/>
            <a:ext cx="6881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Enterprise </a:t>
            </a:r>
            <a:r>
              <a:rPr lang="en-US" sz="3600" dirty="0" err="1"/>
              <a:t>IoT</a:t>
            </a:r>
            <a:r>
              <a:rPr lang="en-US" sz="3600" dirty="0"/>
              <a:t> Projects</a:t>
            </a:r>
          </a:p>
        </p:txBody>
      </p:sp>
    </p:spTree>
    <p:extLst>
      <p:ext uri="{BB962C8B-B14F-4D97-AF65-F5344CB8AC3E}">
        <p14:creationId xmlns:p14="http://schemas.microsoft.com/office/powerpoint/2010/main" val="784251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7"/>
          <p:cNvSpPr/>
          <p:nvPr/>
        </p:nvSpPr>
        <p:spPr>
          <a:xfrm rot="1256080">
            <a:off x="780233" y="1290179"/>
            <a:ext cx="9642331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5988" y="18165"/>
            <a:ext cx="10146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Demo: Streaming Data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67100" y="2859067"/>
            <a:ext cx="2682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4182F7"/>
                </a:solidFill>
              </a:rPr>
              <a:t>BigQuery</a:t>
            </a:r>
            <a:r>
              <a:rPr lang="en-US" sz="2800" b="1" dirty="0">
                <a:solidFill>
                  <a:srgbClr val="4182F7"/>
                </a:solidFill>
              </a:rPr>
              <a:t> </a:t>
            </a:r>
          </a:p>
          <a:p>
            <a:pPr algn="ctr"/>
            <a:r>
              <a:rPr lang="en-US" sz="2800" b="1" dirty="0">
                <a:solidFill>
                  <a:srgbClr val="4182F7"/>
                </a:solidFill>
              </a:rPr>
              <a:t>Data Storage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842" y="730700"/>
            <a:ext cx="2857500" cy="23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36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7"/>
          <p:cNvSpPr/>
          <p:nvPr/>
        </p:nvSpPr>
        <p:spPr>
          <a:xfrm rot="1256080">
            <a:off x="780233" y="1290179"/>
            <a:ext cx="9642331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8" descr="http://cdn.mos.techradar.com/art/desktop_pcs_and_macs/Raspberry%20Pi/pi3-970-80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" b="100000" l="2165" r="97526">
                        <a14:foregroundMark x1="26495" y1="63853" x2="26495" y2="63853"/>
                        <a14:foregroundMark x1="23608" y1="70275" x2="32990" y2="50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658" y="1637055"/>
            <a:ext cx="5641412" cy="31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5988" y="7148"/>
            <a:ext cx="10146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Demo: Streaming Data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-167100" y="2859067"/>
            <a:ext cx="2682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4182F7"/>
                </a:solidFill>
              </a:rPr>
              <a:t>BigQuery</a:t>
            </a:r>
            <a:r>
              <a:rPr lang="en-US" sz="2800" b="1" dirty="0">
                <a:solidFill>
                  <a:srgbClr val="4182F7"/>
                </a:solidFill>
              </a:rPr>
              <a:t> </a:t>
            </a:r>
          </a:p>
          <a:p>
            <a:pPr algn="ctr"/>
            <a:r>
              <a:rPr lang="en-US" sz="2800" b="1" dirty="0">
                <a:solidFill>
                  <a:srgbClr val="4182F7"/>
                </a:solidFill>
              </a:rPr>
              <a:t>Data Storage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5743" y="4667790"/>
            <a:ext cx="3291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81540"/>
                </a:solidFill>
              </a:rPr>
              <a:t>Raspberry Pi</a:t>
            </a:r>
          </a:p>
          <a:p>
            <a:pPr algn="ctr"/>
            <a:r>
              <a:rPr lang="en-US" sz="2800" b="1" dirty="0">
                <a:solidFill>
                  <a:srgbClr val="B81540"/>
                </a:solidFill>
              </a:rPr>
              <a:t>Gathers and Emits</a:t>
            </a:r>
          </a:p>
          <a:p>
            <a:pPr algn="ctr"/>
            <a:r>
              <a:rPr lang="en-US" sz="2800" b="1" dirty="0">
                <a:solidFill>
                  <a:srgbClr val="B81540"/>
                </a:solidFill>
              </a:rPr>
              <a:t>Data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842" y="730700"/>
            <a:ext cx="2857500" cy="230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807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Arrow 7"/>
          <p:cNvSpPr/>
          <p:nvPr/>
        </p:nvSpPr>
        <p:spPr>
          <a:xfrm rot="1256080">
            <a:off x="780233" y="1290179"/>
            <a:ext cx="9642331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http://blog.thingstud.io/wp-content/uploads/mqttor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0395" y="1243015"/>
            <a:ext cx="3237185" cy="78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http://cdn.mos.techradar.com/art/desktop_pcs_and_macs/Raspberry%20Pi/pi3-970-80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7" b="100000" l="2165" r="97526">
                        <a14:foregroundMark x1="26495" y1="63853" x2="26495" y2="63853"/>
                        <a14:foregroundMark x1="23608" y1="70275" x2="32990" y2="50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658" y="1637055"/>
            <a:ext cx="5641412" cy="3169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osquitt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536" y="3776684"/>
            <a:ext cx="2713741" cy="26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167100" y="2859067"/>
            <a:ext cx="2682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rgbClr val="4182F7"/>
                </a:solidFill>
              </a:rPr>
              <a:t>BigQuery</a:t>
            </a:r>
            <a:r>
              <a:rPr lang="en-US" sz="2800" b="1" dirty="0">
                <a:solidFill>
                  <a:srgbClr val="4182F7"/>
                </a:solidFill>
              </a:rPr>
              <a:t> </a:t>
            </a:r>
          </a:p>
          <a:p>
            <a:pPr algn="ctr"/>
            <a:r>
              <a:rPr lang="en-US" sz="2800" b="1" dirty="0">
                <a:solidFill>
                  <a:srgbClr val="4182F7"/>
                </a:solidFill>
              </a:rPr>
              <a:t>Data Storage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545743" y="4667790"/>
            <a:ext cx="3291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B81540"/>
                </a:solidFill>
              </a:rPr>
              <a:t>Raspberry Pi</a:t>
            </a:r>
          </a:p>
          <a:p>
            <a:pPr algn="ctr"/>
            <a:r>
              <a:rPr lang="en-US" sz="2800" b="1" dirty="0">
                <a:solidFill>
                  <a:srgbClr val="B81540"/>
                </a:solidFill>
              </a:rPr>
              <a:t>Gathers and Emits</a:t>
            </a:r>
          </a:p>
          <a:p>
            <a:pPr algn="ctr"/>
            <a:r>
              <a:rPr lang="en-US" sz="2800" b="1" dirty="0">
                <a:solidFill>
                  <a:srgbClr val="B81540"/>
                </a:solidFill>
              </a:rPr>
              <a:t>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760395" y="1960802"/>
            <a:ext cx="330851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471B5B"/>
                </a:solidFill>
              </a:rPr>
              <a:t>Publish via Lightweight Machine-to-Machine</a:t>
            </a:r>
          </a:p>
          <a:p>
            <a:pPr algn="ctr"/>
            <a:r>
              <a:rPr lang="en-US" sz="2800" b="1" dirty="0">
                <a:solidFill>
                  <a:srgbClr val="471B5B"/>
                </a:solidFill>
              </a:rPr>
              <a:t>Connection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54842" y="730700"/>
            <a:ext cx="2857500" cy="23071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988" y="7148"/>
            <a:ext cx="101460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Demo: Streaming Data Source</a:t>
            </a:r>
          </a:p>
        </p:txBody>
      </p:sp>
    </p:spTree>
    <p:extLst>
      <p:ext uri="{BB962C8B-B14F-4D97-AF65-F5344CB8AC3E}">
        <p14:creationId xmlns:p14="http://schemas.microsoft.com/office/powerpoint/2010/main" val="2046818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" y="1405312"/>
            <a:ext cx="12170979" cy="487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48" y="772747"/>
            <a:ext cx="1684323" cy="7074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021" y="0"/>
            <a:ext cx="338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 Processing</a:t>
            </a:r>
          </a:p>
        </p:txBody>
      </p:sp>
    </p:spTree>
    <p:extLst>
      <p:ext uri="{BB962C8B-B14F-4D97-AF65-F5344CB8AC3E}">
        <p14:creationId xmlns:p14="http://schemas.microsoft.com/office/powerpoint/2010/main" val="1129823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" y="1414740"/>
            <a:ext cx="12170979" cy="4876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7804" y="5142005"/>
            <a:ext cx="6113418" cy="10711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21" y="0"/>
            <a:ext cx="338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 Processing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48" y="772747"/>
            <a:ext cx="1684323" cy="7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80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" y="1414740"/>
            <a:ext cx="12170979" cy="487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37804" y="2659344"/>
            <a:ext cx="6113418" cy="2481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4516" y="3086062"/>
            <a:ext cx="748936" cy="15501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021" y="0"/>
            <a:ext cx="338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 Processing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48" y="772747"/>
            <a:ext cx="1684323" cy="7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2199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" y="1414740"/>
            <a:ext cx="12170979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4516" y="3086062"/>
            <a:ext cx="748936" cy="1550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021" y="0"/>
            <a:ext cx="338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 Processing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48" y="772747"/>
            <a:ext cx="1684323" cy="7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99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1" y="1414740"/>
            <a:ext cx="12170979" cy="4876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94516" y="3086062"/>
            <a:ext cx="748936" cy="15501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41620" y="3095490"/>
            <a:ext cx="766354" cy="15501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021" y="0"/>
            <a:ext cx="338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Event Processing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348" y="772747"/>
            <a:ext cx="1684323" cy="70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675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59825" y="-2"/>
            <a:ext cx="3670534" cy="1212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416" y="2315696"/>
            <a:ext cx="1920240" cy="242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squit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0" y="1457352"/>
            <a:ext cx="1356871" cy="13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2" idx="3"/>
          </p:cNvCxnSpPr>
          <p:nvPr/>
        </p:nvCxnSpPr>
        <p:spPr>
          <a:xfrm>
            <a:off x="2105656" y="3528479"/>
            <a:ext cx="1454169" cy="9085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4" descr="http://storm.apache.org/images/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08" y="56757"/>
            <a:ext cx="3580830" cy="11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upload.wikimedia.org/wikipedia/en/8/88/Java_logo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179" r="-1" b="-6654"/>
          <a:stretch/>
        </p:blipFill>
        <p:spPr bwMode="auto">
          <a:xfrm>
            <a:off x="-215267" y="764045"/>
            <a:ext cx="1110813" cy="4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hortonworks.com/wp-content/uploads/2016/03/HWX-RGB-full-tagline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19546" y="757590"/>
            <a:ext cx="1972454" cy="3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660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59825" y="-2"/>
            <a:ext cx="3670534" cy="1212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416" y="2315696"/>
            <a:ext cx="1920240" cy="242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59825" y="2538253"/>
            <a:ext cx="1756853" cy="19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squit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0" y="1457352"/>
            <a:ext cx="1356871" cy="13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analyticskhoj.com/wp-content/uploads/2015/12/hiv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19" y="4987437"/>
            <a:ext cx="1331637" cy="12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2" idx="3"/>
            <a:endCxn id="3" idx="1"/>
          </p:cNvCxnSpPr>
          <p:nvPr/>
        </p:nvCxnSpPr>
        <p:spPr>
          <a:xfrm>
            <a:off x="2105656" y="3528479"/>
            <a:ext cx="1454169" cy="0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2105656" y="4087404"/>
            <a:ext cx="1789688" cy="1516459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93839" y="5464853"/>
            <a:ext cx="3403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Previous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2140" y="1479150"/>
            <a:ext cx="279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Outlier Prediction</a:t>
            </a:r>
          </a:p>
        </p:txBody>
      </p:sp>
      <p:pic>
        <p:nvPicPr>
          <p:cNvPr id="23" name="Picture 4" descr="http://storm.apache.org/images/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08" y="56757"/>
            <a:ext cx="3580830" cy="11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upload.wikimedia.org/wikipedia/en/8/88/Java_logo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179" r="-1" b="-6654"/>
          <a:stretch/>
        </p:blipFill>
        <p:spPr bwMode="auto">
          <a:xfrm>
            <a:off x="-215267" y="764045"/>
            <a:ext cx="1110813" cy="4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hortonworks.com/wp-content/uploads/2016/03/HWX-RGB-full-tagline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19546" y="757590"/>
            <a:ext cx="1972454" cy="3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4501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1144787">
            <a:off x="1000654" y="1380304"/>
            <a:ext cx="9642331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297721" y="2127723"/>
            <a:ext cx="2682017" cy="2665432"/>
            <a:chOff x="4544283" y="1396999"/>
            <a:chExt cx="2682017" cy="2665432"/>
          </a:xfrm>
        </p:grpSpPr>
        <p:pic>
          <p:nvPicPr>
            <p:cNvPr id="14" name="Picture 2" descr="semi-structur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629" y="1396999"/>
              <a:ext cx="1711325" cy="171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544283" y="3108324"/>
              <a:ext cx="26820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Semi-structured Data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" y="674646"/>
            <a:ext cx="3304385" cy="29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74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59825" y="-2"/>
            <a:ext cx="3670534" cy="1212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416" y="2315696"/>
            <a:ext cx="1920240" cy="242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59825" y="2538253"/>
            <a:ext cx="1756853" cy="19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squit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0" y="1457352"/>
            <a:ext cx="1356871" cy="13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analyticskhoj.com/wp-content/uploads/2015/12/hiv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19" y="4987437"/>
            <a:ext cx="1331637" cy="12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2" idx="3"/>
            <a:endCxn id="3" idx="1"/>
          </p:cNvCxnSpPr>
          <p:nvPr/>
        </p:nvCxnSpPr>
        <p:spPr>
          <a:xfrm>
            <a:off x="2105656" y="3528479"/>
            <a:ext cx="1454169" cy="0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2105656" y="4087404"/>
            <a:ext cx="1789688" cy="1516459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93839" y="5464853"/>
            <a:ext cx="3403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Previous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2140" y="1479150"/>
            <a:ext cx="279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Outlier Prediction</a:t>
            </a:r>
          </a:p>
        </p:txBody>
      </p:sp>
      <p:pic>
        <p:nvPicPr>
          <p:cNvPr id="10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1150" y="1448267"/>
            <a:ext cx="1756853" cy="19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5316678" y="2589314"/>
            <a:ext cx="1364472" cy="939165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77870" y="1137664"/>
            <a:ext cx="3283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Store Record</a:t>
            </a:r>
          </a:p>
        </p:txBody>
      </p:sp>
      <p:pic>
        <p:nvPicPr>
          <p:cNvPr id="22" name="Picture 4" descr="http://zdnet1.cbsistatic.com/hub/i/r/2014/09/03/74f59051-3337-11e4-9e6a-00505685119a/thumbnail/770x578/e388353a7e5cce0cad740ca67b8fb481/data-quality-and-hadoop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520" y="1844422"/>
            <a:ext cx="1848615" cy="138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storm.apache.org/images/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08" y="56757"/>
            <a:ext cx="3580830" cy="11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upload.wikimedia.org/wikipedia/en/8/88/Java_logo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179" r="-1" b="-6654"/>
          <a:stretch/>
        </p:blipFill>
        <p:spPr bwMode="auto">
          <a:xfrm>
            <a:off x="-215267" y="764045"/>
            <a:ext cx="1110813" cy="4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hortonworks.com/wp-content/uploads/2016/03/HWX-RGB-full-tagline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19546" y="757590"/>
            <a:ext cx="1972454" cy="3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442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3559825" y="-2"/>
            <a:ext cx="3670534" cy="1212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5416" y="2315696"/>
            <a:ext cx="1920240" cy="242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59825" y="2538253"/>
            <a:ext cx="1756853" cy="19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Mosquitt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00" y="1457352"/>
            <a:ext cx="1356871" cy="1336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analyticskhoj.com/wp-content/uploads/2015/12/hive-logo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19" y="4987437"/>
            <a:ext cx="1331637" cy="123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2" idx="3"/>
            <a:endCxn id="3" idx="1"/>
          </p:cNvCxnSpPr>
          <p:nvPr/>
        </p:nvCxnSpPr>
        <p:spPr>
          <a:xfrm>
            <a:off x="2105656" y="3528479"/>
            <a:ext cx="1454169" cy="0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2105656" y="4087404"/>
            <a:ext cx="1789688" cy="1516459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93839" y="5464853"/>
            <a:ext cx="34030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Previous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42140" y="1479150"/>
            <a:ext cx="27967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Outlier Prediction</a:t>
            </a:r>
          </a:p>
        </p:txBody>
      </p:sp>
      <p:pic>
        <p:nvPicPr>
          <p:cNvPr id="10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81150" y="1448267"/>
            <a:ext cx="1756853" cy="19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0714" y="3678189"/>
            <a:ext cx="1756853" cy="1980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>
            <a:stCxn id="3" idx="3"/>
          </p:cNvCxnSpPr>
          <p:nvPr/>
        </p:nvCxnSpPr>
        <p:spPr>
          <a:xfrm flipV="1">
            <a:off x="5316678" y="2589314"/>
            <a:ext cx="1364472" cy="939165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3" idx="3"/>
          </p:cNvCxnSpPr>
          <p:nvPr/>
        </p:nvCxnSpPr>
        <p:spPr>
          <a:xfrm>
            <a:off x="5316678" y="3528479"/>
            <a:ext cx="1614474" cy="990226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377870" y="1137664"/>
            <a:ext cx="3283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Store Record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77870" y="3561566"/>
            <a:ext cx="32839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Real-time Visualization</a:t>
            </a:r>
          </a:p>
        </p:txBody>
      </p:sp>
      <p:pic>
        <p:nvPicPr>
          <p:cNvPr id="16" name="Picture 2" descr="https://i.ytimg.com/vi/cHkMfPtmfyE/maxresdefaul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136164" y="5066225"/>
            <a:ext cx="3767328" cy="100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zdnet1.cbsistatic.com/hub/i/r/2014/09/03/74f59051-3337-11e4-9e6a-00505685119a/thumbnail/770x578/e388353a7e5cce0cad740ca67b8fb481/data-quality-and-hadoop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5520" y="1844422"/>
            <a:ext cx="1848615" cy="138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://storm.apache.org/images/logo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08" y="56757"/>
            <a:ext cx="3580830" cy="11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upload.wikimedia.org/wikipedia/en/8/88/Java_logo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179" r="-1" b="-6654"/>
          <a:stretch/>
        </p:blipFill>
        <p:spPr bwMode="auto">
          <a:xfrm>
            <a:off x="-215267" y="764045"/>
            <a:ext cx="1110813" cy="4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hortonworks.com/wp-content/uploads/2016/03/HWX-RGB-full-tagline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19546" y="757590"/>
            <a:ext cx="1972454" cy="3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27670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274" y="868354"/>
            <a:ext cx="8797090" cy="528734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559825" y="-2"/>
            <a:ext cx="3670534" cy="12120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4" descr="http://storm.apache.org/images/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4508" y="56757"/>
            <a:ext cx="3580830" cy="1123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https://upload.wikimedia.org/wikipedia/en/8/88/Java_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69179" r="-1" b="-6654"/>
          <a:stretch/>
        </p:blipFill>
        <p:spPr bwMode="auto">
          <a:xfrm>
            <a:off x="-215267" y="764045"/>
            <a:ext cx="1110813" cy="4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ttp://hortonworks.com/wp-content/uploads/2016/03/HWX-RGB-full-tagline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219546" y="757590"/>
            <a:ext cx="1972454" cy="34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030374" y="2723364"/>
            <a:ext cx="24694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Outlier Prediction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929089" y="5509372"/>
            <a:ext cx="2899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Store Record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773230" y="1983340"/>
            <a:ext cx="2899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Real-time Visualization</a:t>
            </a:r>
          </a:p>
        </p:txBody>
      </p:sp>
      <p:pic>
        <p:nvPicPr>
          <p:cNvPr id="31" name="Picture 2" descr="https://i.ytimg.com/vi/cHkMfPtmfyE/maxresdefault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49364" y="1401433"/>
            <a:ext cx="2188665" cy="58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http://zdnet1.cbsistatic.com/hub/i/r/2014/09/03/74f59051-3337-11e4-9e6a-00505685119a/thumbnail/770x578/e388353a7e5cce0cad740ca67b8fb481/data-quality-and-hadoop.jpe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3220" y="4747664"/>
            <a:ext cx="1632270" cy="1225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/>
          <p:cNvSpPr txBox="1"/>
          <p:nvPr/>
        </p:nvSpPr>
        <p:spPr>
          <a:xfrm>
            <a:off x="4812965" y="3082198"/>
            <a:ext cx="201572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Grouped by</a:t>
            </a:r>
          </a:p>
          <a:p>
            <a:r>
              <a:rPr lang="en-US" sz="2400" b="1" dirty="0">
                <a:solidFill>
                  <a:srgbClr val="7030A0"/>
                </a:solidFill>
              </a:rPr>
              <a:t>Client Subnet</a:t>
            </a:r>
          </a:p>
        </p:txBody>
      </p:sp>
    </p:spTree>
    <p:extLst>
      <p:ext uri="{BB962C8B-B14F-4D97-AF65-F5344CB8AC3E}">
        <p14:creationId xmlns:p14="http://schemas.microsoft.com/office/powerpoint/2010/main" val="13535527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115" y="627768"/>
            <a:ext cx="1475231" cy="14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34938" y="649224"/>
            <a:ext cx="100839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TopologyBuilder</a:t>
            </a:r>
            <a:r>
              <a:rPr lang="en-US" dirty="0"/>
              <a:t> </a:t>
            </a:r>
            <a:r>
              <a:rPr lang="en-US" b="1" dirty="0">
                <a:solidFill>
                  <a:srgbClr val="FF33CC"/>
                </a:solidFill>
              </a:rPr>
              <a:t>builder</a:t>
            </a:r>
            <a:r>
              <a:rPr lang="en-US" dirty="0"/>
              <a:t> =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TopologyBuilder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.setSpout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MQTTSpout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MQTT Broker Identification</a:t>
            </a:r>
            <a:r>
              <a:rPr lang="en-US" dirty="0"/>
              <a:t>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168" y="630936"/>
            <a:ext cx="18337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MQTT Spout: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9107"/>
            <a:ext cx="394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Storm Topology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64712" y="1536979"/>
            <a:ext cx="13789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Number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of 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Spouts/Bolts</a:t>
            </a:r>
          </a:p>
        </p:txBody>
      </p:sp>
    </p:spTree>
    <p:extLst>
      <p:ext uri="{BB962C8B-B14F-4D97-AF65-F5344CB8AC3E}">
        <p14:creationId xmlns:p14="http://schemas.microsoft.com/office/powerpoint/2010/main" val="369575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115" y="627768"/>
            <a:ext cx="1475231" cy="14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34938" y="649224"/>
            <a:ext cx="10083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TopologyBuilder</a:t>
            </a:r>
            <a:r>
              <a:rPr lang="en-US" dirty="0"/>
              <a:t> </a:t>
            </a:r>
            <a:r>
              <a:rPr lang="en-US" b="1" dirty="0">
                <a:solidFill>
                  <a:srgbClr val="FF33CC"/>
                </a:solidFill>
              </a:rPr>
              <a:t>builder</a:t>
            </a:r>
            <a:r>
              <a:rPr lang="en-US" dirty="0"/>
              <a:t> =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TopologyBuilder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.setSpout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MQTTSpout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MQTT Broker Identification</a:t>
            </a:r>
            <a:r>
              <a:rPr lang="en-US" dirty="0"/>
              <a:t>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NDTProcessBolt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Prior Data</a:t>
            </a:r>
            <a:r>
              <a:rPr lang="en-US" dirty="0"/>
              <a:t>),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</a:t>
            </a:r>
          </a:p>
          <a:p>
            <a:r>
              <a:rPr lang="en-US" dirty="0"/>
              <a:t>      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Fields());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168" y="630936"/>
            <a:ext cx="1833771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MQTT Spout: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NDTProcessBolt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9107"/>
            <a:ext cx="394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Storm Topology</a:t>
            </a:r>
          </a:p>
        </p:txBody>
      </p:sp>
    </p:spTree>
    <p:extLst>
      <p:ext uri="{BB962C8B-B14F-4D97-AF65-F5344CB8AC3E}">
        <p14:creationId xmlns:p14="http://schemas.microsoft.com/office/powerpoint/2010/main" val="9450586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115" y="627768"/>
            <a:ext cx="1475231" cy="14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34938" y="649224"/>
            <a:ext cx="1008390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TopologyBuilder</a:t>
            </a:r>
            <a:r>
              <a:rPr lang="en-US" dirty="0"/>
              <a:t> </a:t>
            </a:r>
            <a:r>
              <a:rPr lang="en-US" b="1" dirty="0">
                <a:solidFill>
                  <a:srgbClr val="FF33CC"/>
                </a:solidFill>
              </a:rPr>
              <a:t>builder</a:t>
            </a:r>
            <a:r>
              <a:rPr lang="en-US" dirty="0"/>
              <a:t> =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TopologyBuilder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.setSpout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MQTTSpout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MQTT Broker Identification</a:t>
            </a:r>
            <a:r>
              <a:rPr lang="en-US" dirty="0"/>
              <a:t>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NDTProcessBolt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Prior Data</a:t>
            </a:r>
            <a:r>
              <a:rPr lang="en-US" dirty="0"/>
              <a:t>),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</a:t>
            </a:r>
          </a:p>
          <a:p>
            <a:r>
              <a:rPr lang="en-US" dirty="0"/>
              <a:t>      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Fields());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669900"/>
                </a:solidFill>
              </a:rPr>
              <a:t>HIVEEMIT_BOLT_ID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HiveEmitBolt</a:t>
            </a:r>
            <a:r>
              <a:rPr lang="en-US" dirty="0"/>
              <a:t>(),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</a:t>
            </a:r>
            <a:r>
              <a:rPr lang="en-US" b="1" i="1" dirty="0">
                <a:solidFill>
                  <a:srgbClr val="7030A0"/>
                </a:solidFill>
              </a:rPr>
              <a:t>Client Subnet</a:t>
            </a:r>
            <a:r>
              <a:rPr lang="en-US" dirty="0"/>
              <a:t>));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168" y="630936"/>
            <a:ext cx="18337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MQTT Spout: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NDTProcessBolt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HiveEmitBolt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9107"/>
            <a:ext cx="394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Storm Topology</a:t>
            </a:r>
          </a:p>
        </p:txBody>
      </p:sp>
    </p:spTree>
    <p:extLst>
      <p:ext uri="{BB962C8B-B14F-4D97-AF65-F5344CB8AC3E}">
        <p14:creationId xmlns:p14="http://schemas.microsoft.com/office/powerpoint/2010/main" val="8929749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115" y="627768"/>
            <a:ext cx="1475231" cy="14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34938" y="649224"/>
            <a:ext cx="100839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TopologyBuilder</a:t>
            </a:r>
            <a:r>
              <a:rPr lang="en-US" dirty="0"/>
              <a:t> </a:t>
            </a:r>
            <a:r>
              <a:rPr lang="en-US" b="1" dirty="0">
                <a:solidFill>
                  <a:srgbClr val="FF33CC"/>
                </a:solidFill>
              </a:rPr>
              <a:t>builder</a:t>
            </a:r>
            <a:r>
              <a:rPr lang="en-US" dirty="0"/>
              <a:t> =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TopologyBuilder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.setSpout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MQTTSpout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MQTT Broker Identification</a:t>
            </a:r>
            <a:r>
              <a:rPr lang="en-US" dirty="0"/>
              <a:t>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NDTProcessBolt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Prior Data</a:t>
            </a:r>
            <a:r>
              <a:rPr lang="en-US" dirty="0"/>
              <a:t>),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</a:t>
            </a:r>
          </a:p>
          <a:p>
            <a:r>
              <a:rPr lang="en-US" dirty="0"/>
              <a:t>      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Fields());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669900"/>
                </a:solidFill>
              </a:rPr>
              <a:t>HIVEEMIT_BOLT_ID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HiveEmitBolt</a:t>
            </a:r>
            <a:r>
              <a:rPr lang="en-US" dirty="0"/>
              <a:t>(),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</a:t>
            </a:r>
            <a:r>
              <a:rPr lang="en-US" b="1" i="1" dirty="0">
                <a:solidFill>
                  <a:srgbClr val="7030A0"/>
                </a:solidFill>
              </a:rPr>
              <a:t>Client Subnet</a:t>
            </a:r>
            <a:r>
              <a:rPr lang="en-US" dirty="0"/>
              <a:t>));</a:t>
            </a:r>
          </a:p>
          <a:p>
            <a:r>
              <a:rPr lang="en-US" dirty="0"/>
              <a:t>	</a:t>
            </a:r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/>
              <a:t>HIVE_BOLT_ID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HiveBolt</a:t>
            </a:r>
            <a:r>
              <a:rPr lang="en-US" dirty="0"/>
              <a:t>(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HiveOptions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Hive Data Store Information</a:t>
            </a:r>
            <a:r>
              <a:rPr lang="en-US" dirty="0"/>
              <a:t>)),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669900"/>
                </a:solidFill>
              </a:rPr>
              <a:t>HIVEEMIT_BOLT_ID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</a:t>
            </a:r>
            <a:r>
              <a:rPr lang="en-US" b="1" i="1" dirty="0">
                <a:solidFill>
                  <a:srgbClr val="7030A0"/>
                </a:solidFill>
              </a:rPr>
              <a:t>Client Subnet</a:t>
            </a:r>
            <a:r>
              <a:rPr lang="en-US" dirty="0"/>
              <a:t>));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168" y="630936"/>
            <a:ext cx="18337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MQTT Spout: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NDTProcessBolt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HiveEmitBolt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HiveBolt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9107"/>
            <a:ext cx="394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Storm Topology</a:t>
            </a:r>
          </a:p>
        </p:txBody>
      </p:sp>
    </p:spTree>
    <p:extLst>
      <p:ext uri="{BB962C8B-B14F-4D97-AF65-F5344CB8AC3E}">
        <p14:creationId xmlns:p14="http://schemas.microsoft.com/office/powerpoint/2010/main" val="31102100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115" y="627768"/>
            <a:ext cx="1475231" cy="14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34938" y="649224"/>
            <a:ext cx="1008390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TopologyBuilder</a:t>
            </a:r>
            <a:r>
              <a:rPr lang="en-US" dirty="0"/>
              <a:t> </a:t>
            </a:r>
            <a:r>
              <a:rPr lang="en-US" b="1" dirty="0">
                <a:solidFill>
                  <a:srgbClr val="FF33CC"/>
                </a:solidFill>
              </a:rPr>
              <a:t>builder</a:t>
            </a:r>
            <a:r>
              <a:rPr lang="en-US" dirty="0"/>
              <a:t> =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TopologyBuilder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.setSpout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MQTTSpout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MQTT Broker Identification</a:t>
            </a:r>
            <a:r>
              <a:rPr lang="en-US" dirty="0"/>
              <a:t>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NDTProcessBolt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Prior Data</a:t>
            </a:r>
            <a:r>
              <a:rPr lang="en-US" dirty="0"/>
              <a:t>),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</a:t>
            </a:r>
          </a:p>
          <a:p>
            <a:r>
              <a:rPr lang="en-US" dirty="0"/>
              <a:t>      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Fields());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669900"/>
                </a:solidFill>
              </a:rPr>
              <a:t>HIVEEMIT_BOLT_ID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HiveEmitBolt</a:t>
            </a:r>
            <a:r>
              <a:rPr lang="en-US" dirty="0"/>
              <a:t>(),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</a:t>
            </a:r>
            <a:r>
              <a:rPr lang="en-US" b="1" i="1" dirty="0">
                <a:solidFill>
                  <a:srgbClr val="7030A0"/>
                </a:solidFill>
              </a:rPr>
              <a:t>Client Subnet</a:t>
            </a:r>
            <a:r>
              <a:rPr lang="en-US" dirty="0"/>
              <a:t>));</a:t>
            </a:r>
          </a:p>
          <a:p>
            <a:r>
              <a:rPr lang="en-US" dirty="0"/>
              <a:t>	</a:t>
            </a:r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/>
              <a:t>HIVE_BOLT_ID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HiveBolt</a:t>
            </a:r>
            <a:r>
              <a:rPr lang="en-US" dirty="0"/>
              <a:t>(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HiveOptions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Hive Data Store Information</a:t>
            </a:r>
            <a:r>
              <a:rPr lang="en-US" dirty="0"/>
              <a:t>)),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669900"/>
                </a:solidFill>
              </a:rPr>
              <a:t>HIVEEMIT_BOLT_ID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</a:t>
            </a:r>
            <a:r>
              <a:rPr lang="en-US" b="1" i="1" dirty="0">
                <a:solidFill>
                  <a:srgbClr val="7030A0"/>
                </a:solidFill>
              </a:rPr>
              <a:t>Client Subnet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00CC99"/>
                </a:solidFill>
              </a:rPr>
              <a:t>POWERBIEMIT_BOLT_ID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PowerBIEmitBolt</a:t>
            </a:r>
            <a:r>
              <a:rPr lang="en-US" dirty="0"/>
              <a:t>(),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</a:t>
            </a:r>
            <a:r>
              <a:rPr lang="en-US" b="1" i="1" dirty="0">
                <a:solidFill>
                  <a:srgbClr val="7030A0"/>
                </a:solidFill>
              </a:rPr>
              <a:t>Client Subnet</a:t>
            </a:r>
            <a:r>
              <a:rPr lang="en-US" dirty="0"/>
              <a:t>));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01168" y="630936"/>
            <a:ext cx="1833771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MQTT Spout: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NDTProcessBolt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HiveEmitBolt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HiveBolt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PowerBIEmitBolt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9107"/>
            <a:ext cx="394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Storm Topology</a:t>
            </a:r>
          </a:p>
        </p:txBody>
      </p:sp>
    </p:spTree>
    <p:extLst>
      <p:ext uri="{BB962C8B-B14F-4D97-AF65-F5344CB8AC3E}">
        <p14:creationId xmlns:p14="http://schemas.microsoft.com/office/powerpoint/2010/main" val="1618485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s://upload.wikimedia.org/wikipedia/en/8/88/Java_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115" y="627768"/>
            <a:ext cx="1475231" cy="147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034938" y="649224"/>
            <a:ext cx="100839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TopologyBuilder</a:t>
            </a:r>
            <a:r>
              <a:rPr lang="en-US" dirty="0"/>
              <a:t> </a:t>
            </a:r>
            <a:r>
              <a:rPr lang="en-US" b="1" dirty="0">
                <a:solidFill>
                  <a:srgbClr val="FF33CC"/>
                </a:solidFill>
              </a:rPr>
              <a:t>builder</a:t>
            </a:r>
            <a:r>
              <a:rPr lang="en-US" dirty="0"/>
              <a:t> =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TopologyBuilder</a:t>
            </a:r>
            <a:r>
              <a:rPr lang="en-US" dirty="0"/>
              <a:t>();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.setSpout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MQTTSpout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MQTT Broker Identification</a:t>
            </a:r>
            <a:r>
              <a:rPr lang="en-US" dirty="0"/>
              <a:t>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NDTProcessBolt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Prior Data</a:t>
            </a:r>
            <a:r>
              <a:rPr lang="en-US" dirty="0"/>
              <a:t>),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</a:t>
            </a:r>
            <a:r>
              <a:rPr lang="en-US" dirty="0"/>
              <a:t>)</a:t>
            </a:r>
          </a:p>
          <a:p>
            <a:r>
              <a:rPr lang="en-US" dirty="0"/>
              <a:t>      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00FF"/>
                </a:solidFill>
              </a:rPr>
              <a:t>MQTT_SPOUT_ID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Fields());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669900"/>
                </a:solidFill>
              </a:rPr>
              <a:t>HIVEEMIT_BOLT_ID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HiveEmitBolt</a:t>
            </a:r>
            <a:r>
              <a:rPr lang="en-US" dirty="0"/>
              <a:t>(),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</a:t>
            </a:r>
            <a:r>
              <a:rPr lang="en-US" b="1" i="1" dirty="0">
                <a:solidFill>
                  <a:srgbClr val="7030A0"/>
                </a:solidFill>
              </a:rPr>
              <a:t>Client Subnet</a:t>
            </a:r>
            <a:r>
              <a:rPr lang="en-US" dirty="0"/>
              <a:t>));</a:t>
            </a:r>
          </a:p>
          <a:p>
            <a:r>
              <a:rPr lang="en-US" dirty="0"/>
              <a:t>	</a:t>
            </a:r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/>
              <a:t>HIVE_BOLT_ID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HiveBolt</a:t>
            </a:r>
            <a:r>
              <a:rPr lang="en-US" dirty="0"/>
              <a:t>(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HiveOptions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Hive Data Store Information</a:t>
            </a:r>
            <a:r>
              <a:rPr lang="en-US" dirty="0"/>
              <a:t>)),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669900"/>
                </a:solidFill>
              </a:rPr>
              <a:t>HIVEEMIT_BOLT_ID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</a:t>
            </a:r>
            <a:r>
              <a:rPr lang="en-US" b="1" i="1" dirty="0">
                <a:solidFill>
                  <a:srgbClr val="7030A0"/>
                </a:solidFill>
              </a:rPr>
              <a:t>Client Subnet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>
                <a:solidFill>
                  <a:srgbClr val="00CC99"/>
                </a:solidFill>
              </a:rPr>
              <a:t>POWERBIEMIT_BOLT_ID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PowerBIEmitBolt</a:t>
            </a:r>
            <a:r>
              <a:rPr lang="en-US" dirty="0"/>
              <a:t>(),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fieldsGrouping</a:t>
            </a:r>
            <a:r>
              <a:rPr lang="en-US" dirty="0"/>
              <a:t>(</a:t>
            </a:r>
            <a:r>
              <a:rPr lang="en-US" b="1" dirty="0">
                <a:solidFill>
                  <a:srgbClr val="00B050"/>
                </a:solidFill>
              </a:rPr>
              <a:t>NDTPROCESS_BOLT_ID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Fields(</a:t>
            </a:r>
            <a:r>
              <a:rPr lang="en-US" b="1" i="1" dirty="0">
                <a:solidFill>
                  <a:srgbClr val="7030A0"/>
                </a:solidFill>
              </a:rPr>
              <a:t>Client Subnet</a:t>
            </a:r>
            <a:r>
              <a:rPr lang="en-US" dirty="0"/>
              <a:t>));</a:t>
            </a:r>
          </a:p>
          <a:p>
            <a:endParaRPr lang="en-US" dirty="0"/>
          </a:p>
          <a:p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.setBolt</a:t>
            </a:r>
            <a:r>
              <a:rPr lang="en-US" dirty="0"/>
              <a:t>(</a:t>
            </a:r>
            <a:r>
              <a:rPr lang="en-US" b="1" dirty="0"/>
              <a:t>POWERBI_BOLT_ID</a:t>
            </a:r>
            <a:r>
              <a:rPr lang="en-US" dirty="0"/>
              <a:t>, 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new</a:t>
            </a:r>
            <a:r>
              <a:rPr lang="en-US" dirty="0"/>
              <a:t> </a:t>
            </a:r>
            <a:r>
              <a:rPr lang="en-US" dirty="0" err="1"/>
              <a:t>PowerBIBolt</a:t>
            </a:r>
            <a:r>
              <a:rPr lang="en-US" dirty="0"/>
              <a:t>(</a:t>
            </a:r>
            <a:r>
              <a:rPr lang="en-US" i="1" dirty="0" err="1">
                <a:solidFill>
                  <a:srgbClr val="0070C0"/>
                </a:solidFill>
              </a:rPr>
              <a:t>PowerBI</a:t>
            </a:r>
            <a:r>
              <a:rPr lang="en-US" i="1" dirty="0">
                <a:solidFill>
                  <a:srgbClr val="0070C0"/>
                </a:solidFill>
              </a:rPr>
              <a:t> Access Information</a:t>
            </a:r>
            <a:r>
              <a:rPr lang="en-US" dirty="0"/>
              <a:t>),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</a:t>
            </a:r>
            <a:r>
              <a:rPr lang="en-US" dirty="0"/>
              <a:t>)</a:t>
            </a:r>
          </a:p>
          <a:p>
            <a:r>
              <a:rPr lang="en-US" dirty="0"/>
              <a:t>		.</a:t>
            </a:r>
            <a:r>
              <a:rPr lang="en-US" dirty="0" err="1"/>
              <a:t>shuffleGrouping</a:t>
            </a:r>
            <a:r>
              <a:rPr lang="en-US" dirty="0"/>
              <a:t>(</a:t>
            </a:r>
            <a:r>
              <a:rPr lang="en-US" b="1" dirty="0">
                <a:solidFill>
                  <a:srgbClr val="00CC99"/>
                </a:solidFill>
              </a:rPr>
              <a:t>POWERBIEMIT_BOLT_ID</a:t>
            </a:r>
            <a:r>
              <a:rPr lang="en-US" dirty="0"/>
              <a:t>);</a:t>
            </a:r>
          </a:p>
          <a:p>
            <a:r>
              <a:rPr lang="en-US" dirty="0"/>
              <a:t>		</a:t>
            </a:r>
          </a:p>
          <a:p>
            <a:r>
              <a:rPr lang="en-US" dirty="0" err="1"/>
              <a:t>StormSubmitter.submitTopology</a:t>
            </a:r>
            <a:r>
              <a:rPr lang="en-US" dirty="0"/>
              <a:t>(</a:t>
            </a:r>
            <a:r>
              <a:rPr lang="en-US" i="1" dirty="0">
                <a:solidFill>
                  <a:srgbClr val="0070C0"/>
                </a:solidFill>
              </a:rPr>
              <a:t>topology name, configuration</a:t>
            </a:r>
            <a:r>
              <a:rPr lang="en-US" dirty="0"/>
              <a:t>, </a:t>
            </a:r>
            <a:r>
              <a:rPr lang="en-US" b="1" dirty="0" err="1">
                <a:solidFill>
                  <a:srgbClr val="FF33CC"/>
                </a:solidFill>
              </a:rPr>
              <a:t>builder</a:t>
            </a:r>
            <a:r>
              <a:rPr lang="en-US" dirty="0" err="1"/>
              <a:t>.createTopology</a:t>
            </a:r>
            <a:r>
              <a:rPr lang="en-US" dirty="0"/>
              <a:t>());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1168" y="630936"/>
            <a:ext cx="183377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>
                <a:solidFill>
                  <a:srgbClr val="FF0000"/>
                </a:solidFill>
              </a:rPr>
              <a:t>MQTT Spout: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NDTProcessBolt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HiveEmitBolt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HiveBolt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PowerBIEmitBolt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r>
              <a:rPr lang="en-US" dirty="0" err="1">
                <a:solidFill>
                  <a:srgbClr val="FF0000"/>
                </a:solidFill>
              </a:rPr>
              <a:t>PowerBIBolt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  <a:p>
            <a:pPr algn="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9107"/>
            <a:ext cx="39416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Actual Storm Topology</a:t>
            </a:r>
          </a:p>
        </p:txBody>
      </p:sp>
    </p:spTree>
    <p:extLst>
      <p:ext uri="{BB962C8B-B14F-4D97-AF65-F5344CB8AC3E}">
        <p14:creationId xmlns:p14="http://schemas.microsoft.com/office/powerpoint/2010/main" val="38646025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107"/>
            <a:ext cx="7588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Recording of streaming data from </a:t>
            </a:r>
            <a:r>
              <a:rPr lang="en-US" sz="3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IoT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device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06126"/>
            <a:ext cx="2101857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Data from </a:t>
            </a:r>
          </a:p>
          <a:p>
            <a:r>
              <a:rPr lang="en-US" sz="3200" dirty="0"/>
              <a:t>2016-05-04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801188"/>
            <a:ext cx="9605970" cy="519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18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1144787">
            <a:off x="1000654" y="1380304"/>
            <a:ext cx="9642331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080106" y="1812960"/>
            <a:ext cx="3557245" cy="3826373"/>
            <a:chOff x="7783855" y="704501"/>
            <a:chExt cx="3557245" cy="3826373"/>
          </a:xfrm>
        </p:grpSpPr>
        <p:pic>
          <p:nvPicPr>
            <p:cNvPr id="11" name="Picture 4" descr="http://previews.123rf.com/images/faithie/faithie1506/faithie150601851/41142111-big-data-and-pattern-recognition-magnifying-glass-focusing-on-binary-code-Stock-Phot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24177" y="2160185"/>
              <a:ext cx="3276600" cy="237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783855" y="704501"/>
              <a:ext cx="35572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Machine Learning </a:t>
              </a:r>
            </a:p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And </a:t>
              </a:r>
            </a:p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Pattern Recognition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97721" y="2127723"/>
            <a:ext cx="2682017" cy="2665432"/>
            <a:chOff x="4544283" y="1396999"/>
            <a:chExt cx="2682017" cy="2665432"/>
          </a:xfrm>
        </p:grpSpPr>
        <p:pic>
          <p:nvPicPr>
            <p:cNvPr id="14" name="Picture 2" descr="semi-structur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629" y="1396999"/>
              <a:ext cx="1711325" cy="171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544283" y="3108324"/>
              <a:ext cx="26820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Semi-structured Data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" y="674646"/>
            <a:ext cx="3304385" cy="29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0002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107"/>
            <a:ext cx="7759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Recording of data from Storm Debug Monitor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206126"/>
            <a:ext cx="2101857" cy="107721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/>
              <a:t>Data from </a:t>
            </a:r>
          </a:p>
          <a:p>
            <a:r>
              <a:rPr lang="en-US" sz="3200" dirty="0"/>
              <a:t>2016-05-04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857" y="732471"/>
            <a:ext cx="9976201" cy="528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324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859" y="826851"/>
            <a:ext cx="5275635" cy="5307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0" y="826851"/>
            <a:ext cx="5233480" cy="897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0" y="826851"/>
            <a:ext cx="5233480" cy="8971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0" y="2181447"/>
            <a:ext cx="5911215" cy="27313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43" y="2181447"/>
            <a:ext cx="4949617" cy="34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391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0" y="826851"/>
            <a:ext cx="5233480" cy="8971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98" y="2384379"/>
            <a:ext cx="9427301" cy="393422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9190" y="1724020"/>
            <a:ext cx="4588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Posting Rows to a Dataset:</a:t>
            </a:r>
          </a:p>
        </p:txBody>
      </p:sp>
    </p:spTree>
    <p:extLst>
      <p:ext uri="{BB962C8B-B14F-4D97-AF65-F5344CB8AC3E}">
        <p14:creationId xmlns:p14="http://schemas.microsoft.com/office/powerpoint/2010/main" val="768939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107"/>
            <a:ext cx="65601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Recording of Event Stream in Power BI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60194" y="6273992"/>
            <a:ext cx="38706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Data from 2016-05-04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4" y="673994"/>
            <a:ext cx="11650341" cy="55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2796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1007196">
            <a:off x="164283" y="929883"/>
            <a:ext cx="10314014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10266" y="-19632"/>
            <a:ext cx="2720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</a:p>
        </p:txBody>
      </p:sp>
      <p:pic>
        <p:nvPicPr>
          <p:cNvPr id="14" name="Picture 8" descr="http://cdn.mos.techradar.com/art/desktop_pcs_and_macs/Raspberry%20Pi/pi3-970-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7" b="100000" l="2165" r="97526">
                        <a14:foregroundMark x1="26495" y1="63853" x2="26495" y2="63853"/>
                        <a14:foregroundMark x1="23608" y1="70275" x2="32990" y2="50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0" y="1392991"/>
            <a:ext cx="2333092" cy="13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res.cloudinary.com/dfmjjtd8d/image/upload/v1456362230/bigquery_yyg9yx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104" l="1099" r="94505">
                        <a14:foregroundMark x1="45055" y1="22078" x2="59341" y2="62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36" y="395205"/>
            <a:ext cx="1287106" cy="10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42" y="749809"/>
            <a:ext cx="1481706" cy="7008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6516" y="2537505"/>
            <a:ext cx="2033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3E78E6"/>
                </a:solidFill>
              </a:rPr>
              <a:t>IoT</a:t>
            </a:r>
            <a:r>
              <a:rPr lang="en-US" sz="3600" b="1" dirty="0">
                <a:solidFill>
                  <a:srgbClr val="3E78E6"/>
                </a:solidFill>
              </a:rPr>
              <a:t> Data Source</a:t>
            </a:r>
          </a:p>
        </p:txBody>
      </p:sp>
    </p:spTree>
    <p:extLst>
      <p:ext uri="{BB962C8B-B14F-4D97-AF65-F5344CB8AC3E}">
        <p14:creationId xmlns:p14="http://schemas.microsoft.com/office/powerpoint/2010/main" val="402466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1007196">
            <a:off x="164283" y="929883"/>
            <a:ext cx="10314014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10266" y="-19632"/>
            <a:ext cx="2720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</a:p>
        </p:txBody>
      </p:sp>
      <p:pic>
        <p:nvPicPr>
          <p:cNvPr id="14" name="Picture 8" descr="http://cdn.mos.techradar.com/art/desktop_pcs_and_macs/Raspberry%20Pi/pi3-970-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7" b="100000" l="2165" r="97526">
                        <a14:foregroundMark x1="26495" y1="63853" x2="26495" y2="63853"/>
                        <a14:foregroundMark x1="23608" y1="70275" x2="32990" y2="50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0" y="1392991"/>
            <a:ext cx="2333092" cy="13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res.cloudinary.com/dfmjjtd8d/image/upload/v1456362230/bigquery_yyg9yx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104" l="1099" r="94505">
                        <a14:foregroundMark x1="45055" y1="22078" x2="59341" y2="62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36" y="395205"/>
            <a:ext cx="1287106" cy="10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42" y="749809"/>
            <a:ext cx="1481706" cy="7008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6516" y="2537505"/>
            <a:ext cx="2033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3E78E6"/>
                </a:solidFill>
              </a:rPr>
              <a:t>IoT</a:t>
            </a:r>
            <a:r>
              <a:rPr lang="en-US" sz="3600" b="1" dirty="0">
                <a:solidFill>
                  <a:srgbClr val="3E78E6"/>
                </a:solidFill>
              </a:rPr>
              <a:t> Data Source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38482" y="2585404"/>
            <a:ext cx="7688638" cy="2852143"/>
            <a:chOff x="3433361" y="2352809"/>
            <a:chExt cx="7191934" cy="2667888"/>
          </a:xfrm>
        </p:grpSpPr>
        <p:pic>
          <p:nvPicPr>
            <p:cNvPr id="18" name="Picture 6" descr="http://storm.apache.org/images/storm-flow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433361" y="2682217"/>
              <a:ext cx="1334823" cy="168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storm.apache.org/images/storm-flow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10492" y="2836923"/>
              <a:ext cx="1221247" cy="137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://www.analyticskhoj.com/wp-content/uploads/2015/12/hive-logo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623" y="4163701"/>
              <a:ext cx="925665" cy="85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/>
            <p:cNvCxnSpPr>
              <a:stCxn id="18" idx="3"/>
              <a:endCxn id="19" idx="1"/>
            </p:cNvCxnSpPr>
            <p:nvPr/>
          </p:nvCxnSpPr>
          <p:spPr>
            <a:xfrm>
              <a:off x="4768184" y="3525263"/>
              <a:ext cx="542308" cy="0"/>
            </a:xfrm>
            <a:prstGeom prst="straightConnector1">
              <a:avLst/>
            </a:prstGeom>
            <a:ln w="57150">
              <a:solidFill>
                <a:srgbClr val="3897C9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805070" y="3913791"/>
              <a:ext cx="738652" cy="526825"/>
            </a:xfrm>
            <a:prstGeom prst="straightConnector1">
              <a:avLst/>
            </a:prstGeom>
            <a:ln w="57150">
              <a:solidFill>
                <a:srgbClr val="3897C9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6" descr="http://storm.apache.org/images/storm-flow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85462" y="2352809"/>
              <a:ext cx="1221247" cy="137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://storm.apache.org/images/storm-flow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09132" y="3565656"/>
              <a:ext cx="1221247" cy="137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Arrow Connector 24"/>
            <p:cNvCxnSpPr>
              <a:stCxn id="19" idx="3"/>
            </p:cNvCxnSpPr>
            <p:nvPr/>
          </p:nvCxnSpPr>
          <p:spPr>
            <a:xfrm flipV="1">
              <a:off x="6531739" y="3137669"/>
              <a:ext cx="542308" cy="387594"/>
            </a:xfrm>
            <a:prstGeom prst="straightConnector1">
              <a:avLst/>
            </a:prstGeom>
            <a:ln w="57150">
              <a:solidFill>
                <a:srgbClr val="3897C9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 descr="https://i.ytimg.com/vi/cHkMfPtmfyE/maxresdefault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06500" y="3878584"/>
              <a:ext cx="2618795" cy="69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://zdnet1.cbsistatic.com/hub/i/r/2014/09/03/74f59051-3337-11e4-9e6a-00505685119a/thumbnail/770x578/e388353a7e5cce0cad740ca67b8fb481/data-quality-and-hadoop.jpe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6500" y="2397577"/>
              <a:ext cx="1285034" cy="964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Arrow Connector 32"/>
            <p:cNvCxnSpPr>
              <a:stCxn id="19" idx="3"/>
            </p:cNvCxnSpPr>
            <p:nvPr/>
          </p:nvCxnSpPr>
          <p:spPr>
            <a:xfrm>
              <a:off x="6531739" y="3525262"/>
              <a:ext cx="712721" cy="444465"/>
            </a:xfrm>
            <a:prstGeom prst="straightConnector1">
              <a:avLst/>
            </a:prstGeom>
            <a:ln w="57150">
              <a:solidFill>
                <a:srgbClr val="3897C9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4" descr="Mosquitt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5" y="2075695"/>
            <a:ext cx="1097491" cy="108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380071" y="4008479"/>
            <a:ext cx="2230869" cy="2267853"/>
            <a:chOff x="548554" y="4121859"/>
            <a:chExt cx="2381588" cy="2421069"/>
          </a:xfrm>
        </p:grpSpPr>
        <p:pic>
          <p:nvPicPr>
            <p:cNvPr id="39" name="Picture 2" descr="http://d2chgkz0kdtxdm.cloudfront.net/wp-content/uploads/2012/01/open-source-logo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38"/>
            <a:stretch/>
          </p:blipFill>
          <p:spPr bwMode="auto">
            <a:xfrm>
              <a:off x="558248" y="4121859"/>
              <a:ext cx="2362200" cy="195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548554" y="5984359"/>
              <a:ext cx="2381588" cy="55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Open Source</a:t>
              </a: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4853968" y="1545971"/>
            <a:ext cx="2363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C8EC1"/>
                </a:solidFill>
              </a:rPr>
              <a:t>Storm</a:t>
            </a:r>
          </a:p>
          <a:p>
            <a:pPr algn="ctr"/>
            <a:r>
              <a:rPr lang="en-US" sz="3600" b="1" dirty="0">
                <a:solidFill>
                  <a:srgbClr val="2C8EC1"/>
                </a:solidFill>
              </a:rPr>
              <a:t>Streaming Analytics</a:t>
            </a:r>
          </a:p>
        </p:txBody>
      </p:sp>
    </p:spTree>
    <p:extLst>
      <p:ext uri="{BB962C8B-B14F-4D97-AF65-F5344CB8AC3E}">
        <p14:creationId xmlns:p14="http://schemas.microsoft.com/office/powerpoint/2010/main" val="4541945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1007196">
            <a:off x="164283" y="929883"/>
            <a:ext cx="10314014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4310266" y="-19632"/>
            <a:ext cx="27203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</a:p>
        </p:txBody>
      </p:sp>
      <p:pic>
        <p:nvPicPr>
          <p:cNvPr id="14" name="Picture 8" descr="http://cdn.mos.techradar.com/art/desktop_pcs_and_macs/Raspberry%20Pi/pi3-970-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7" b="100000" l="2165" r="97526">
                        <a14:foregroundMark x1="26495" y1="63853" x2="26495" y2="63853"/>
                        <a14:foregroundMark x1="23608" y1="70275" x2="32990" y2="500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630" y="1392991"/>
            <a:ext cx="2333092" cy="131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res.cloudinary.com/dfmjjtd8d/image/upload/v1456362230/bigquery_yyg9yx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6104" l="1099" r="94505">
                        <a14:foregroundMark x1="45055" y1="22078" x2="59341" y2="623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836" y="395205"/>
            <a:ext cx="1287106" cy="109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942" y="749809"/>
            <a:ext cx="1481706" cy="70080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66516" y="2537505"/>
            <a:ext cx="2033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3E78E6"/>
                </a:solidFill>
              </a:rPr>
              <a:t>IoT</a:t>
            </a:r>
            <a:r>
              <a:rPr lang="en-US" sz="3600" b="1" dirty="0">
                <a:solidFill>
                  <a:srgbClr val="3E78E6"/>
                </a:solidFill>
              </a:rPr>
              <a:t> Data Source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3138482" y="2585404"/>
            <a:ext cx="7688638" cy="2852143"/>
            <a:chOff x="3433361" y="2352809"/>
            <a:chExt cx="7191934" cy="2667888"/>
          </a:xfrm>
        </p:grpSpPr>
        <p:pic>
          <p:nvPicPr>
            <p:cNvPr id="18" name="Picture 6" descr="http://storm.apache.org/images/storm-flow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433361" y="2682217"/>
              <a:ext cx="1334823" cy="1686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http://storm.apache.org/images/storm-flow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10492" y="2836923"/>
              <a:ext cx="1221247" cy="137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http://www.analyticskhoj.com/wp-content/uploads/2015/12/hive-logo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0623" y="4163701"/>
              <a:ext cx="925665" cy="856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1" name="Straight Arrow Connector 20"/>
            <p:cNvCxnSpPr>
              <a:stCxn id="18" idx="3"/>
              <a:endCxn id="19" idx="1"/>
            </p:cNvCxnSpPr>
            <p:nvPr/>
          </p:nvCxnSpPr>
          <p:spPr>
            <a:xfrm>
              <a:off x="4768184" y="3525263"/>
              <a:ext cx="542308" cy="0"/>
            </a:xfrm>
            <a:prstGeom prst="straightConnector1">
              <a:avLst/>
            </a:prstGeom>
            <a:ln w="57150">
              <a:solidFill>
                <a:srgbClr val="3897C9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V="1">
              <a:off x="4805070" y="3913791"/>
              <a:ext cx="738652" cy="526825"/>
            </a:xfrm>
            <a:prstGeom prst="straightConnector1">
              <a:avLst/>
            </a:prstGeom>
            <a:ln w="57150">
              <a:solidFill>
                <a:srgbClr val="3897C9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6" descr="http://storm.apache.org/images/storm-flow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85462" y="2352809"/>
              <a:ext cx="1221247" cy="137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://storm.apache.org/images/storm-flow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09132" y="3565656"/>
              <a:ext cx="1221247" cy="1376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5" name="Straight Arrow Connector 24"/>
            <p:cNvCxnSpPr>
              <a:stCxn id="19" idx="3"/>
            </p:cNvCxnSpPr>
            <p:nvPr/>
          </p:nvCxnSpPr>
          <p:spPr>
            <a:xfrm flipV="1">
              <a:off x="6531739" y="3137669"/>
              <a:ext cx="542308" cy="387594"/>
            </a:xfrm>
            <a:prstGeom prst="straightConnector1">
              <a:avLst/>
            </a:prstGeom>
            <a:ln w="57150">
              <a:solidFill>
                <a:srgbClr val="3897C9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" descr="https://i.ytimg.com/vi/cHkMfPtmfyE/maxresdefault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06500" y="3878584"/>
              <a:ext cx="2618795" cy="69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http://zdnet1.cbsistatic.com/hub/i/r/2014/09/03/74f59051-3337-11e4-9e6a-00505685119a/thumbnail/770x578/e388353a7e5cce0cad740ca67b8fb481/data-quality-and-hadoop.jpe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6500" y="2397577"/>
              <a:ext cx="1285034" cy="964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Straight Arrow Connector 32"/>
            <p:cNvCxnSpPr>
              <a:stCxn id="19" idx="3"/>
            </p:cNvCxnSpPr>
            <p:nvPr/>
          </p:nvCxnSpPr>
          <p:spPr>
            <a:xfrm>
              <a:off x="6531739" y="3525262"/>
              <a:ext cx="712721" cy="444465"/>
            </a:xfrm>
            <a:prstGeom prst="straightConnector1">
              <a:avLst/>
            </a:prstGeom>
            <a:ln w="57150">
              <a:solidFill>
                <a:srgbClr val="3897C9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4" descr="Mosquitt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545" y="2075695"/>
            <a:ext cx="1097491" cy="108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roup 37"/>
          <p:cNvGrpSpPr/>
          <p:nvPr/>
        </p:nvGrpSpPr>
        <p:grpSpPr>
          <a:xfrm>
            <a:off x="380071" y="4008479"/>
            <a:ext cx="2230869" cy="2267853"/>
            <a:chOff x="548554" y="4121859"/>
            <a:chExt cx="2381588" cy="2421069"/>
          </a:xfrm>
        </p:grpSpPr>
        <p:pic>
          <p:nvPicPr>
            <p:cNvPr id="39" name="Picture 2" descr="http://d2chgkz0kdtxdm.cloudfront.net/wp-content/uploads/2012/01/open-source-logo.pn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38"/>
            <a:stretch/>
          </p:blipFill>
          <p:spPr bwMode="auto">
            <a:xfrm>
              <a:off x="558248" y="4121859"/>
              <a:ext cx="2362200" cy="195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TextBox 39"/>
            <p:cNvSpPr txBox="1"/>
            <p:nvPr/>
          </p:nvSpPr>
          <p:spPr>
            <a:xfrm>
              <a:off x="548554" y="5984359"/>
              <a:ext cx="2381588" cy="558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Open Source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284822" y="843031"/>
            <a:ext cx="2934467" cy="2029668"/>
            <a:chOff x="9225435" y="124770"/>
            <a:chExt cx="2934467" cy="2029668"/>
          </a:xfrm>
        </p:grpSpPr>
        <p:grpSp>
          <p:nvGrpSpPr>
            <p:cNvPr id="42" name="Group 41"/>
            <p:cNvGrpSpPr/>
            <p:nvPr/>
          </p:nvGrpSpPr>
          <p:grpSpPr>
            <a:xfrm>
              <a:off x="9225435" y="126869"/>
              <a:ext cx="2586295" cy="2027569"/>
              <a:chOff x="608420" y="-554083"/>
              <a:chExt cx="10071772" cy="7895934"/>
            </a:xfrm>
          </p:grpSpPr>
          <p:pic>
            <p:nvPicPr>
              <p:cNvPr id="44" name="Picture 43" descr="http://www.cristie.se/wp-content/uploads/2015/08/Scalable-Hadoop-Cluster-Pic-1.jp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761488" y="2450256"/>
                <a:ext cx="7918704" cy="4891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5" name="Picture 4" descr="http://www.cristie.se/wp-content/uploads/2015/08/Scalable-Hadoop-Cluster-Pic-1.jpg"/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08420" y="-554083"/>
                <a:ext cx="3252960" cy="4899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Right Arrow 45"/>
              <p:cNvSpPr/>
              <p:nvPr/>
            </p:nvSpPr>
            <p:spPr>
              <a:xfrm rot="1659948">
                <a:off x="2641682" y="1794452"/>
                <a:ext cx="2439394" cy="3868481"/>
              </a:xfrm>
              <a:prstGeom prst="rightArrow">
                <a:avLst>
                  <a:gd name="adj1" fmla="val 50000"/>
                  <a:gd name="adj2" fmla="val 53697"/>
                </a:avLst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9778314" y="124770"/>
              <a:ext cx="2381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Scalable</a:t>
              </a:r>
            </a:p>
          </p:txBody>
        </p:sp>
      </p:grpSp>
      <p:pic>
        <p:nvPicPr>
          <p:cNvPr id="47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4874" y="5140773"/>
            <a:ext cx="1433896" cy="161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/>
          <p:cNvCxnSpPr/>
          <p:nvPr/>
        </p:nvCxnSpPr>
        <p:spPr>
          <a:xfrm>
            <a:off x="6463537" y="3863054"/>
            <a:ext cx="801979" cy="1756879"/>
          </a:xfrm>
          <a:prstGeom prst="straightConnector1">
            <a:avLst/>
          </a:prstGeom>
          <a:ln w="57150">
            <a:solidFill>
              <a:srgbClr val="3897C9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853968" y="1545971"/>
            <a:ext cx="23630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2C8EC1"/>
                </a:solidFill>
              </a:rPr>
              <a:t>Storm</a:t>
            </a:r>
          </a:p>
          <a:p>
            <a:pPr algn="ctr"/>
            <a:r>
              <a:rPr lang="en-US" sz="3600" b="1" dirty="0">
                <a:solidFill>
                  <a:srgbClr val="2C8EC1"/>
                </a:solidFill>
              </a:rPr>
              <a:t>Streaming Analytics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550408" y="5256537"/>
            <a:ext cx="42409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EB9A35"/>
                </a:solidFill>
              </a:rPr>
              <a:t>Expandable and Scalable</a:t>
            </a:r>
          </a:p>
        </p:txBody>
      </p:sp>
    </p:spTree>
    <p:extLst>
      <p:ext uri="{BB962C8B-B14F-4D97-AF65-F5344CB8AC3E}">
        <p14:creationId xmlns:p14="http://schemas.microsoft.com/office/powerpoint/2010/main" val="29047653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1673" y="1062215"/>
            <a:ext cx="4880327" cy="4795737"/>
          </a:xfrm>
          <a:prstGeom prst="rect">
            <a:avLst/>
          </a:prstGeom>
        </p:spPr>
      </p:pic>
      <p:pic>
        <p:nvPicPr>
          <p:cNvPr id="3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6141" y="1516942"/>
            <a:ext cx="1305591" cy="14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77603" y="999393"/>
            <a:ext cx="1305591" cy="14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02908" y="2296004"/>
            <a:ext cx="1305591" cy="147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1299450" y="1838459"/>
            <a:ext cx="579762" cy="414363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2" descr="https://i.ytimg.com/vi/cHkMfPtmfyE/maxresdefault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02482" y="2727982"/>
            <a:ext cx="2799660" cy="74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zdnet1.cbsistatic.com/hub/i/r/2014/09/03/74f59051-3337-11e4-9e6a-00505685119a/thumbnail/770x578/e388353a7e5cce0cad740ca67b8fb481/data-quality-and-hadoop.jpe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2482" y="1047253"/>
            <a:ext cx="1373784" cy="1031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>
            <a:stCxn id="3" idx="3"/>
          </p:cNvCxnSpPr>
          <p:nvPr/>
        </p:nvCxnSpPr>
        <p:spPr>
          <a:xfrm>
            <a:off x="1299450" y="2252820"/>
            <a:ext cx="761944" cy="475162"/>
          </a:xfrm>
          <a:prstGeom prst="straightConnector1">
            <a:avLst/>
          </a:prstGeom>
          <a:ln w="57150">
            <a:solidFill>
              <a:srgbClr val="3897C9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6" descr="http://storm.apache.org/images/storm-flow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73205" y="3729856"/>
            <a:ext cx="1433896" cy="161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1357891" y="2303789"/>
            <a:ext cx="705937" cy="2032095"/>
          </a:xfrm>
          <a:prstGeom prst="straightConnector1">
            <a:avLst/>
          </a:prstGeom>
          <a:ln w="57150">
            <a:solidFill>
              <a:srgbClr val="3897C9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http://cdn.iphoneincanada.ca/wp-content/uploads/2016/02/twitter-logo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66" y="4436556"/>
            <a:ext cx="4335990" cy="2382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0" y="2432"/>
            <a:ext cx="701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Twitter Message </a:t>
            </a:r>
            <a:r>
              <a:rPr lang="en-US" sz="44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Notification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02482" y="4365333"/>
            <a:ext cx="4086163" cy="62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6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0104" y="90805"/>
            <a:ext cx="10515600" cy="549275"/>
          </a:xfrm>
          <a:prstGeom prst="rect">
            <a:avLst/>
          </a:prstGeom>
        </p:spPr>
        <p:txBody>
          <a:bodyPr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AF272F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u="sng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Developer Resources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80416" y="764920"/>
            <a:ext cx="11533632" cy="5983351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5282A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75787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75787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5787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75787B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cap="all"/>
              <a:t>PROCESSING STREAMING DATA IN HADOOP WITH APACHE STORM</a:t>
            </a:r>
            <a:endParaRPr lang="en-US"/>
          </a:p>
          <a:p>
            <a:pPr lvl="1"/>
            <a:r>
              <a:rPr lang="en-US">
                <a:hlinkClick r:id="rId3"/>
              </a:rPr>
              <a:t>http://hortonworks.com/hadoop-tutorial/processing-streaming-data-near-real-time-apache-storm/</a:t>
            </a:r>
            <a:endParaRPr lang="en-US"/>
          </a:p>
          <a:p>
            <a:r>
              <a:rPr lang="en-US" cap="all"/>
              <a:t>REALTIME EVENT PROCESSING IN HADOOP WITH NIFI, KAFKA AND STORM</a:t>
            </a:r>
          </a:p>
          <a:p>
            <a:pPr lvl="1"/>
            <a:r>
              <a:rPr lang="en-US">
                <a:hlinkClick r:id="rId4"/>
              </a:rPr>
              <a:t>https://hortonworks.com/hadoop-tutorial/realtime-event-processing-nifi-kafka-storm/</a:t>
            </a:r>
            <a:endParaRPr lang="en-US"/>
          </a:p>
          <a:p>
            <a:pPr lvl="1"/>
            <a:r>
              <a:rPr lang="en-US">
                <a:hlinkClick r:id="rId5"/>
              </a:rPr>
              <a:t>https://github.com/pmhargisNG10/TruckEventsTutorial</a:t>
            </a:r>
            <a:endParaRPr lang="en-US"/>
          </a:p>
          <a:p>
            <a:r>
              <a:rPr lang="en-US" cap="all"/>
              <a:t>Storm Hive Bolt</a:t>
            </a:r>
            <a:endParaRPr lang="en-US" cap="all">
              <a:hlinkClick r:id="rId6"/>
            </a:endParaRPr>
          </a:p>
          <a:p>
            <a:pPr lvl="1"/>
            <a:r>
              <a:rPr lang="en-US">
                <a:hlinkClick r:id="rId6"/>
              </a:rPr>
              <a:t>https://github.com/apache/storm/tree/master/external/storm-hive</a:t>
            </a:r>
            <a:endParaRPr lang="en-US"/>
          </a:p>
          <a:p>
            <a:r>
              <a:rPr lang="en-US" cap="all"/>
              <a:t>Storm MQTT Integration</a:t>
            </a:r>
          </a:p>
          <a:p>
            <a:pPr lvl="1"/>
            <a:r>
              <a:rPr lang="en-US">
                <a:hlinkClick r:id="rId7"/>
              </a:rPr>
              <a:t>http://storm.apache.org/releases/2.0.0-SNAPSHOT/storm-mqtt.html</a:t>
            </a:r>
            <a:endParaRPr lang="en-US"/>
          </a:p>
          <a:p>
            <a:pPr lvl="1"/>
            <a:r>
              <a:rPr lang="en-US">
                <a:hlinkClick r:id="rId8"/>
              </a:rPr>
              <a:t>https://github.com/shirou/storm-mqtt</a:t>
            </a:r>
            <a:endParaRPr lang="en-US"/>
          </a:p>
          <a:p>
            <a:r>
              <a:rPr lang="en-US" cap="all"/>
              <a:t>Power BI REST API</a:t>
            </a:r>
          </a:p>
          <a:p>
            <a:pPr lvl="1"/>
            <a:r>
              <a:rPr lang="en-US">
                <a:hlinkClick r:id="rId9"/>
              </a:rPr>
              <a:t>https://powerbi.microsoft.com/en-us/developers/</a:t>
            </a:r>
            <a:endParaRPr lang="en-US"/>
          </a:p>
          <a:p>
            <a:pPr lvl="1"/>
            <a:r>
              <a:rPr lang="en-US">
                <a:hlinkClick r:id="rId10"/>
              </a:rPr>
              <a:t>https://moraschi.com/2015/07/16/there-oauth-to-be-a-better-way-power-bi/</a:t>
            </a:r>
            <a:endParaRPr lang="en-US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27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1144787">
            <a:off x="1000654" y="1380304"/>
            <a:ext cx="9642331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080106" y="1812960"/>
            <a:ext cx="3557245" cy="3826373"/>
            <a:chOff x="7783855" y="704501"/>
            <a:chExt cx="3557245" cy="3826373"/>
          </a:xfrm>
        </p:grpSpPr>
        <p:pic>
          <p:nvPicPr>
            <p:cNvPr id="11" name="Picture 4" descr="http://previews.123rf.com/images/faithie/faithie1506/faithie150601851/41142111-big-data-and-pattern-recognition-magnifying-glass-focusing-on-binary-code-Stock-Phot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24177" y="2160185"/>
              <a:ext cx="3276600" cy="237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783855" y="704501"/>
              <a:ext cx="35572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Machine Learning </a:t>
              </a:r>
            </a:p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And </a:t>
              </a:r>
            </a:p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Pattern Recognition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97721" y="2127723"/>
            <a:ext cx="2682017" cy="2665432"/>
            <a:chOff x="4544283" y="1396999"/>
            <a:chExt cx="2682017" cy="2665432"/>
          </a:xfrm>
        </p:grpSpPr>
        <p:pic>
          <p:nvPicPr>
            <p:cNvPr id="14" name="Picture 2" descr="semi-structur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629" y="1396999"/>
              <a:ext cx="1711325" cy="171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544283" y="3108324"/>
              <a:ext cx="26820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Semi-structured Data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22369" y="3483144"/>
            <a:ext cx="2453199" cy="2811637"/>
            <a:chOff x="9627533" y="4046363"/>
            <a:chExt cx="2453199" cy="2811637"/>
          </a:xfrm>
        </p:grpSpPr>
        <p:pic>
          <p:nvPicPr>
            <p:cNvPr id="17" name="Picture 6" descr="http://images.clipartpanda.com/megaphone-clip-art-megaphone2_Clip_Art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533" y="4981303"/>
              <a:ext cx="2453199" cy="1876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663338" y="4046363"/>
              <a:ext cx="23815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Push </a:t>
              </a:r>
            </a:p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Notifications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" y="674646"/>
            <a:ext cx="3304385" cy="29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297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02674"/>
            <a:ext cx="10515600" cy="98706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197183" y="3772166"/>
            <a:ext cx="6687654" cy="16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Questions, comments, or further conversation:</a:t>
            </a:r>
          </a:p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Martin John Madsen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hlinkClick r:id="rId3"/>
              </a:rPr>
              <a:t>https://www.linkedin.com/in/martinjohnmadsen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774" y="3252399"/>
            <a:ext cx="1742701" cy="23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5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>
          <a:xfrm rot="1144787">
            <a:off x="1000654" y="1380304"/>
            <a:ext cx="9642331" cy="4793053"/>
          </a:xfrm>
          <a:prstGeom prst="rightArrow">
            <a:avLst>
              <a:gd name="adj1" fmla="val 50000"/>
              <a:gd name="adj2" fmla="val 63374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34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080106" y="1812960"/>
            <a:ext cx="3557245" cy="3826373"/>
            <a:chOff x="7783855" y="704501"/>
            <a:chExt cx="3557245" cy="3826373"/>
          </a:xfrm>
        </p:grpSpPr>
        <p:pic>
          <p:nvPicPr>
            <p:cNvPr id="11" name="Picture 4" descr="http://previews.123rf.com/images/faithie/faithie1506/faithie150601851/41142111-big-data-and-pattern-recognition-magnifying-glass-focusing-on-binary-code-Stock-Photo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924177" y="2160185"/>
              <a:ext cx="3276600" cy="2370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783855" y="704501"/>
              <a:ext cx="3557245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Machine Learning </a:t>
              </a:r>
            </a:p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And </a:t>
              </a:r>
            </a:p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Pattern Recognition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297721" y="2127723"/>
            <a:ext cx="2682017" cy="2665432"/>
            <a:chOff x="4544283" y="1396999"/>
            <a:chExt cx="2682017" cy="2665432"/>
          </a:xfrm>
        </p:grpSpPr>
        <p:pic>
          <p:nvPicPr>
            <p:cNvPr id="14" name="Picture 2" descr="semi-structured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9629" y="1396999"/>
              <a:ext cx="1711325" cy="1711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/>
            <p:cNvSpPr txBox="1"/>
            <p:nvPr/>
          </p:nvSpPr>
          <p:spPr>
            <a:xfrm>
              <a:off x="4544283" y="3108324"/>
              <a:ext cx="26820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Semi-structured Data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722369" y="3483144"/>
            <a:ext cx="2453199" cy="2811637"/>
            <a:chOff x="9627533" y="4046363"/>
            <a:chExt cx="2453199" cy="2811637"/>
          </a:xfrm>
        </p:grpSpPr>
        <p:pic>
          <p:nvPicPr>
            <p:cNvPr id="17" name="Picture 6" descr="http://images.clipartpanda.com/megaphone-clip-art-megaphone2_Clip_Art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27533" y="4981303"/>
              <a:ext cx="2453199" cy="1876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9663338" y="4046363"/>
              <a:ext cx="238158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Push </a:t>
              </a:r>
            </a:p>
            <a:p>
              <a:pPr algn="ctr"/>
              <a:r>
                <a:rPr lang="en-US" sz="2800" b="1" dirty="0">
                  <a:solidFill>
                    <a:srgbClr val="009BC9"/>
                  </a:solidFill>
                </a:rPr>
                <a:t>Notifications</a:t>
              </a:r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5" y="674646"/>
            <a:ext cx="3304385" cy="2919068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154590" y="3776831"/>
            <a:ext cx="2381588" cy="2447277"/>
            <a:chOff x="548554" y="4121859"/>
            <a:chExt cx="2381588" cy="2447277"/>
          </a:xfrm>
        </p:grpSpPr>
        <p:pic>
          <p:nvPicPr>
            <p:cNvPr id="21" name="Picture 2" descr="http://d2chgkz0kdtxdm.cloudfront.net/wp-content/uploads/2012/01/open-source-logo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238"/>
            <a:stretch/>
          </p:blipFill>
          <p:spPr bwMode="auto">
            <a:xfrm>
              <a:off x="558248" y="4121859"/>
              <a:ext cx="2362200" cy="1955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548554" y="5984361"/>
              <a:ext cx="2381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Open Source</a:t>
              </a: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9417844" y="867555"/>
            <a:ext cx="2934467" cy="2029668"/>
            <a:chOff x="9225435" y="124770"/>
            <a:chExt cx="2934467" cy="2029668"/>
          </a:xfrm>
        </p:grpSpPr>
        <p:grpSp>
          <p:nvGrpSpPr>
            <p:cNvPr id="24" name="Group 23"/>
            <p:cNvGrpSpPr/>
            <p:nvPr/>
          </p:nvGrpSpPr>
          <p:grpSpPr>
            <a:xfrm>
              <a:off x="9225435" y="126869"/>
              <a:ext cx="2586295" cy="2027569"/>
              <a:chOff x="608420" y="-554083"/>
              <a:chExt cx="10071772" cy="7895934"/>
            </a:xfrm>
          </p:grpSpPr>
          <p:pic>
            <p:nvPicPr>
              <p:cNvPr id="26" name="Picture 25" descr="http://www.cristie.se/wp-content/uploads/2015/08/Scalable-Hadoop-Cluster-Pic-1.jpg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2761488" y="2450256"/>
                <a:ext cx="7918704" cy="48915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4" descr="http://www.cristie.se/wp-content/uploads/2015/08/Scalable-Hadoop-Cluster-Pic-1.jpg"/>
              <p:cNvPicPr>
                <a:picLocks noChangeAspect="1" noChangeArrowheads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608420" y="-554083"/>
                <a:ext cx="3252960" cy="48992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8" name="Right Arrow 17"/>
              <p:cNvSpPr/>
              <p:nvPr/>
            </p:nvSpPr>
            <p:spPr>
              <a:xfrm rot="1659948">
                <a:off x="2641682" y="1794452"/>
                <a:ext cx="2439394" cy="3868481"/>
              </a:xfrm>
              <a:prstGeom prst="rightArrow">
                <a:avLst>
                  <a:gd name="adj1" fmla="val 50000"/>
                  <a:gd name="adj2" fmla="val 53697"/>
                </a:avLst>
              </a:prstGeom>
              <a:gradFill flip="none" rotWithShape="1">
                <a:gsLst>
                  <a:gs pos="0">
                    <a:schemeClr val="accent3">
                      <a:lumMod val="0"/>
                      <a:lumOff val="100000"/>
                    </a:schemeClr>
                  </a:gs>
                  <a:gs pos="35000">
                    <a:schemeClr val="accent3">
                      <a:lumMod val="0"/>
                      <a:lumOff val="100000"/>
                    </a:schemeClr>
                  </a:gs>
                  <a:gs pos="100000">
                    <a:schemeClr val="tx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9778314" y="124770"/>
              <a:ext cx="23815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Scalable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7376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801" y="1152145"/>
            <a:ext cx="3131951" cy="14813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7233" y="905551"/>
            <a:ext cx="7283094" cy="42309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0" y="11017"/>
            <a:ext cx="32545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68880"/>
            <a:ext cx="420694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Measurement Lab</a:t>
            </a:r>
          </a:p>
          <a:p>
            <a:pPr algn="ctr"/>
            <a:r>
              <a:rPr lang="en-US" sz="4000" dirty="0"/>
              <a:t>Network Diagnostics Test </a:t>
            </a:r>
          </a:p>
          <a:p>
            <a:pPr algn="ctr"/>
            <a:r>
              <a:rPr lang="en-US" sz="4000" dirty="0"/>
              <a:t>(NDT)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86365" y="5182649"/>
            <a:ext cx="5032248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Key Performance Indicator </a:t>
            </a:r>
            <a:r>
              <a:rPr lang="en-US" sz="2800" dirty="0"/>
              <a:t>Average Round-Trip Time (RTT)</a:t>
            </a:r>
          </a:p>
        </p:txBody>
      </p:sp>
    </p:spTree>
    <p:extLst>
      <p:ext uri="{BB962C8B-B14F-4D97-AF65-F5344CB8AC3E}">
        <p14:creationId xmlns:p14="http://schemas.microsoft.com/office/powerpoint/2010/main" val="240543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50871814"/>
              </p:ext>
            </p:extLst>
          </p:nvPr>
        </p:nvGraphicFramePr>
        <p:xfrm>
          <a:off x="423536" y="719666"/>
          <a:ext cx="1102298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942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madse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sen_theme" id="{E78CFD77-4066-443E-A703-30D52B8098F9}" vid="{137E5CA8-1E75-4C09-93BA-B3642DFD23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llegient Guidance Document" ma:contentTypeID="0x0101006FB493BAD8DF47D7ABC141A17BFEC42E000D32C812A6374B6092B510AA165EEAB7004AB36ED1B459B34D86DD7702D1593BDE" ma:contentTypeVersion="42" ma:contentTypeDescription="Used for policies, procedures, training, PowerPoints, technical guides, etc. that provide guidance on a process or technique." ma:contentTypeScope="" ma:versionID="e6bc74f0f51355316f126cc4d8bec244">
  <xsd:schema xmlns:xsd="http://www.w3.org/2001/XMLSchema" xmlns:xs="http://www.w3.org/2001/XMLSchema" xmlns:p="http://schemas.microsoft.com/office/2006/metadata/properties" xmlns:ns1="http://schemas.microsoft.com/sharepoint/v3" xmlns:ns2="951fa48e-70d2-49cb-900b-274e425a7826" xmlns:ns3="9bd7b1c6-4e83-4d7e-95b5-6f67ccddf8e6" targetNamespace="http://schemas.microsoft.com/office/2006/metadata/properties" ma:root="true" ma:fieldsID="48980f63b8ac7caa0a3a272f31c1fd51" ns1:_="" ns2:_="" ns3:_="">
    <xsd:import namespace="http://schemas.microsoft.com/sharepoint/v3"/>
    <xsd:import namespace="951fa48e-70d2-49cb-900b-274e425a7826"/>
    <xsd:import namespace="9bd7b1c6-4e83-4d7e-95b5-6f67ccddf8e6"/>
    <xsd:element name="properties">
      <xsd:complexType>
        <xsd:sequence>
          <xsd:element name="documentManagement">
            <xsd:complexType>
              <xsd:all>
                <xsd:element ref="ns2:g_AllegientDescription" minOccurs="0"/>
                <xsd:element ref="ns1:AverageRating" minOccurs="0"/>
                <xsd:element ref="ns1:RatingCount" minOccurs="0"/>
                <xsd:element ref="ns2:TaxKeywordTaxHTField" minOccurs="0"/>
                <xsd:element ref="ns1:RatedBy" minOccurs="0"/>
                <xsd:element ref="ns1:Ratings" minOccurs="0"/>
                <xsd:element ref="ns2:TaxCatchAll" minOccurs="0"/>
                <xsd:element ref="ns2:TaxCatchAllLabel" minOccurs="0"/>
                <xsd:element ref="ns2:g_AllegientDocumentTypeTaxHTField0" minOccurs="0"/>
                <xsd:element ref="ns2:g_AllegientDepartmentTaxHTField0" minOccurs="0"/>
                <xsd:element ref="ns2:kad8ff7986d2450fb9021d41e088c921" minOccurs="0"/>
                <xsd:element ref="ns3:Display_x0020_On_x0020_Main_x0020_Pag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7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8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13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4" nillable="true" ma:displayName="User ratings" ma:description="User ratings for the item" ma:hidden="true" ma:internalName="Ratings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1fa48e-70d2-49cb-900b-274e425a7826" elementFormDefault="qualified">
    <xsd:import namespace="http://schemas.microsoft.com/office/2006/documentManagement/types"/>
    <xsd:import namespace="http://schemas.microsoft.com/office/infopath/2007/PartnerControls"/>
    <xsd:element name="g_AllegientDescription" ma:index="4" nillable="true" ma:displayName="Description" ma:description="Use this field to provide a short description of this item to help other users understand its purpose." ma:internalName="g_AllegientDescription">
      <xsd:simpleType>
        <xsd:restriction base="dms:Note">
          <xsd:maxLength value="255"/>
        </xsd:restriction>
      </xsd:simpleType>
    </xsd:element>
    <xsd:element name="TaxKeywordTaxHTField" ma:index="9" nillable="true" ma:taxonomy="true" ma:internalName="TaxKeywordTaxHTField" ma:taxonomyFieldName="TaxKeyword" ma:displayName="Enterprise Keywords" ma:fieldId="{23f27201-bee3-471e-b2e7-b64fd8b7ca38}" ma:taxonomyMulti="true" ma:sspId="fbc5ad3e-a86d-4342-9681-9086b1c46ad2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TaxCatchAll" ma:index="15" nillable="true" ma:displayName="Taxonomy Catch All Column" ma:description="" ma:hidden="true" ma:list="{32e274c8-bb25-442f-b0fd-d0c98eb60524}" ma:internalName="TaxCatchAll" ma:showField="CatchAllData" ma:web="7b2eafc1-18ff-4115-a1c1-f70dfc3f30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6" nillable="true" ma:displayName="Taxonomy Catch All Column1" ma:description="" ma:hidden="true" ma:list="{32e274c8-bb25-442f-b0fd-d0c98eb60524}" ma:internalName="TaxCatchAllLabel" ma:readOnly="true" ma:showField="CatchAllDataLabel" ma:web="7b2eafc1-18ff-4115-a1c1-f70dfc3f301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g_AllegientDocumentTypeTaxHTField0" ma:index="18" ma:taxonomy="true" ma:internalName="g_AllegientDocumentTypeTaxHTField0" ma:taxonomyFieldName="g_AllegientDocumentType" ma:displayName="Document Type" ma:default="1;#Not Classified|5e7ce2ac-35b8-47a5-bfc9-df4edd9d079e" ma:fieldId="{28df4a9f-9a3f-4543-b8a9-faf29629196a}" ma:taxonomyMulti="true" ma:sspId="fbc5ad3e-a86d-4342-9681-9086b1c46ad2" ma:termSetId="25c577b6-48d4-46d1-b256-b5d2107da6f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g_AllegientDepartmentTaxHTField0" ma:index="20" ma:taxonomy="true" ma:internalName="g_AllegientDepartmentTaxHTField0" ma:taxonomyFieldName="g_AllegientDepartment" ma:displayName="Department" ma:default="163;#Marketing|9a671465-2219-4f8a-bb55-c13024bbae58" ma:fieldId="{9d2e0dce-6167-43bb-b82b-e1c13d916b83}" ma:sspId="fbc5ad3e-a86d-4342-9681-9086b1c46ad2" ma:termSetId="0e6f804c-d802-4320-8aff-3cbfa5384d9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kad8ff7986d2450fb9021d41e088c921" ma:index="21" ma:taxonomy="true" ma:internalName="kad8ff7986d2450fb9021d41e088c921" ma:taxonomyFieldName="Technology" ma:displayName="Technology" ma:readOnly="false" ma:default="12;#Not Applicable|a558b20e-9eec-4a55-b71f-a2cbc28f655c" ma:fieldId="{4ad8ff79-86d2-450f-b902-1d41e088c921}" ma:taxonomyMulti="true" ma:sspId="fbc5ad3e-a86d-4342-9681-9086b1c46ad2" ma:termSetId="64b1f2f5-79b1-4a93-bfa7-cad9c237813a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7b1c6-4e83-4d7e-95b5-6f67ccddf8e6" elementFormDefault="qualified">
    <xsd:import namespace="http://schemas.microsoft.com/office/2006/documentManagement/types"/>
    <xsd:import namespace="http://schemas.microsoft.com/office/infopath/2007/PartnerControls"/>
    <xsd:element name="Display_x0020_On_x0020_Main_x0020_Page" ma:index="23" nillable="true" ma:displayName="Display On Main Page" ma:default="0" ma:internalName="Display_x0020_On_x0020_Main_x0020_Pag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7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g_AllegientDepartmentTaxHTField0 xmlns="951fa48e-70d2-49cb-900b-274e425a7826">
      <Terms xmlns="http://schemas.microsoft.com/office/infopath/2007/PartnerControls">
        <TermInfo xmlns="http://schemas.microsoft.com/office/infopath/2007/PartnerControls">
          <TermName xmlns="http://schemas.microsoft.com/office/infopath/2007/PartnerControls">Marketing</TermName>
          <TermId xmlns="http://schemas.microsoft.com/office/infopath/2007/PartnerControls">9a671465-2219-4f8a-bb55-c13024bbae58</TermId>
        </TermInfo>
      </Terms>
    </g_AllegientDepartmentTaxHTField0>
    <Ratings xmlns="http://schemas.microsoft.com/sharepoint/v3" xsi:nil="true"/>
    <TaxKeywordTaxHTField xmlns="951fa48e-70d2-49cb-900b-274e425a7826">
      <Terms xmlns="http://schemas.microsoft.com/office/infopath/2007/PartnerControls">
        <TermInfo xmlns="http://schemas.microsoft.com/office/infopath/2007/PartnerControls">
          <TermName xmlns="http://schemas.microsoft.com/office/infopath/2007/PartnerControls">template</TermName>
          <TermId xmlns="http://schemas.microsoft.com/office/infopath/2007/PartnerControls">00000000-0000-0000-0000-000000000000</TermId>
        </TermInfo>
      </Terms>
    </TaxKeywordTaxHTField>
    <kad8ff7986d2450fb9021d41e088c921 xmlns="951fa48e-70d2-49cb-900b-274e425a7826">
      <Terms xmlns="http://schemas.microsoft.com/office/infopath/2007/PartnerControls">
        <TermInfo xmlns="http://schemas.microsoft.com/office/infopath/2007/PartnerControls">
          <TermName xmlns="http://schemas.microsoft.com/office/infopath/2007/PartnerControls">Not Applicable</TermName>
          <TermId xmlns="http://schemas.microsoft.com/office/infopath/2007/PartnerControls">a558b20e-9eec-4a55-b71f-a2cbc28f655c</TermId>
        </TermInfo>
      </Terms>
    </kad8ff7986d2450fb9021d41e088c921>
    <TaxCatchAll xmlns="951fa48e-70d2-49cb-900b-274e425a7826">
      <Value>12</Value>
      <Value>38</Value>
      <Value>163</Value>
      <Value>1</Value>
    </TaxCatchAll>
    <g_AllegientDescription xmlns="951fa48e-70d2-49cb-900b-274e425a7826" xsi:nil="true"/>
    <g_AllegientDocumentTypeTaxHTField0 xmlns="951fa48e-70d2-49cb-900b-274e425a7826">
      <Terms xmlns="http://schemas.microsoft.com/office/infopath/2007/PartnerControls">
        <TermInfo xmlns="http://schemas.microsoft.com/office/infopath/2007/PartnerControls">
          <TermName xmlns="http://schemas.microsoft.com/office/infopath/2007/PartnerControls">Not Classified</TermName>
          <TermId xmlns="http://schemas.microsoft.com/office/infopath/2007/PartnerControls">5e7ce2ac-35b8-47a5-bfc9-df4edd9d079e</TermId>
        </TermInfo>
      </Terms>
    </g_AllegientDocumentTypeTaxHTField0>
    <RatedBy xmlns="http://schemas.microsoft.com/sharepoint/v3">
      <UserInfo>
        <DisplayName/>
        <AccountId xsi:nil="true"/>
        <AccountType/>
      </UserInfo>
    </RatedBy>
    <Display_x0020_On_x0020_Main_x0020_Page xmlns="9bd7b1c6-4e83-4d7e-95b5-6f67ccddf8e6">true</Display_x0020_On_x0020_Main_x0020_Page>
  </documentManagement>
</p:properties>
</file>

<file path=customXml/itemProps1.xml><?xml version="1.0" encoding="utf-8"?>
<ds:datastoreItem xmlns:ds="http://schemas.openxmlformats.org/officeDocument/2006/customXml" ds:itemID="{5780BD32-9E9E-4316-9F7D-7955C95868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951fa48e-70d2-49cb-900b-274e425a7826"/>
    <ds:schemaRef ds:uri="9bd7b1c6-4e83-4d7e-95b5-6f67ccddf8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EEE5689-DA02-4D67-B728-DA13C38BC5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1464C3-797E-43F0-83E6-E75B9736A6A9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951fa48e-70d2-49cb-900b-274e425a7826"/>
    <ds:schemaRef ds:uri="http://purl.org/dc/terms/"/>
    <ds:schemaRef ds:uri="http://purl.org/dc/dcmitype/"/>
    <ds:schemaRef ds:uri="http://schemas.openxmlformats.org/package/2006/metadata/core-properties"/>
    <ds:schemaRef ds:uri="9bd7b1c6-4e83-4d7e-95b5-6f67ccddf8e6"/>
    <ds:schemaRef ds:uri="http://schemas.microsoft.com/sharepoint/v3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madsen_theme</Template>
  <TotalTime>9101</TotalTime>
  <Words>1492</Words>
  <Application>Microsoft Office PowerPoint</Application>
  <PresentationFormat>Widescreen</PresentationFormat>
  <Paragraphs>546</Paragraphs>
  <Slides>60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Cambria Math</vt:lpstr>
      <vt:lpstr>Segoe UI Black</vt:lpstr>
      <vt:lpstr>Segoe UI Light</vt:lpstr>
      <vt:lpstr>madsen_theme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Sweeney;Josh Burkhead</dc:creator>
  <cp:keywords>template</cp:keywords>
  <cp:lastModifiedBy>MJ Madsen</cp:lastModifiedBy>
  <cp:revision>388</cp:revision>
  <cp:lastPrinted>2015-07-08T16:21:40Z</cp:lastPrinted>
  <dcterms:created xsi:type="dcterms:W3CDTF">2015-05-06T14:13:53Z</dcterms:created>
  <dcterms:modified xsi:type="dcterms:W3CDTF">2017-04-21T18:51:16Z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0x0101006FB493BAD8DF47D7ABC141A17BFEC42E000D32C812A6374B6092B510AA165EEAB7004AB36ED1B459B34D86DD7702D1593BDE</vt:lpwstr>
  </property>
  <property fmtid="{D5CDD505-2E9C-101B-9397-08002B2CF9AE}" pid="3" name="Technology">
    <vt:lpwstr>12;#Not Applicable|a558b20e-9eec-4a55-b71f-a2cbc28f655c</vt:lpwstr>
  </property>
  <property fmtid="{D5CDD505-2E9C-101B-9397-08002B2CF9AE}" pid="4" name="TaxKeyword">
    <vt:lpwstr>38;#template|7415ea19-d0a1-49e9-a94c-889a22490622</vt:lpwstr>
  </property>
  <property fmtid="{D5CDD505-2E9C-101B-9397-08002B2CF9AE}" pid="5" name="g_AllegientDocumentType">
    <vt:lpwstr>1;#Not Classified|5e7ce2ac-35b8-47a5-bfc9-df4edd9d079e</vt:lpwstr>
  </property>
  <property fmtid="{D5CDD505-2E9C-101B-9397-08002B2CF9AE}" pid="6" name="g_AllegientDepartment">
    <vt:lpwstr>163;#Marketing|9a671465-2219-4f8a-bb55-c13024bbae58</vt:lpwstr>
  </property>
  <property fmtid="{D5CDD505-2E9C-101B-9397-08002B2CF9AE}" pid="7" name="g_AllegientProjectWorkTypeTaxHTField0">
    <vt:lpwstr/>
  </property>
  <property fmtid="{D5CDD505-2E9C-101B-9397-08002B2CF9AE}" pid="8" name="g_AllegientClientTaxHTField0">
    <vt:lpwstr/>
  </property>
  <property fmtid="{D5CDD505-2E9C-101B-9397-08002B2CF9AE}" pid="9" name="g_AllegientProjectWorkType">
    <vt:lpwstr/>
  </property>
  <property fmtid="{D5CDD505-2E9C-101B-9397-08002B2CF9AE}" pid="10" name="g_AllegientProject">
    <vt:lpwstr/>
  </property>
  <property fmtid="{D5CDD505-2E9C-101B-9397-08002B2CF9AE}" pid="11" name="g_AllegientClient">
    <vt:lpwstr/>
  </property>
  <property fmtid="{D5CDD505-2E9C-101B-9397-08002B2CF9AE}" pid="12" name="g_AllegientProjectTaxHTField0">
    <vt:lpwstr/>
  </property>
</Properties>
</file>